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4C62B-9370-4E2E-B92F-80F9C70000F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AFE2DE-54A0-4640-AA86-095810305189}">
      <dgm:prSet phldrT="[Text]"/>
      <dgm:spPr/>
      <dgm:t>
        <a:bodyPr/>
        <a:lstStyle/>
        <a:p>
          <a:r>
            <a:rPr lang="en-US" dirty="0" smtClean="0"/>
            <a:t>Pre-Production</a:t>
          </a:r>
          <a:endParaRPr lang="en-US" dirty="0"/>
        </a:p>
      </dgm:t>
    </dgm:pt>
    <dgm:pt modelId="{AECBD621-50BA-426B-84C1-F9F860A70BA9}" type="parTrans" cxnId="{A722E941-8ED2-4916-8D0F-EC2F03D26FB7}">
      <dgm:prSet/>
      <dgm:spPr/>
      <dgm:t>
        <a:bodyPr/>
        <a:lstStyle/>
        <a:p>
          <a:endParaRPr lang="en-US"/>
        </a:p>
      </dgm:t>
    </dgm:pt>
    <dgm:pt modelId="{C1D1E33D-6E63-45EE-BFC8-FE64C5CFD8C1}" type="sibTrans" cxnId="{A722E941-8ED2-4916-8D0F-EC2F03D26FB7}">
      <dgm:prSet/>
      <dgm:spPr/>
      <dgm:t>
        <a:bodyPr/>
        <a:lstStyle/>
        <a:p>
          <a:endParaRPr lang="en-US"/>
        </a:p>
      </dgm:t>
    </dgm:pt>
    <dgm:pt modelId="{A30A636A-D809-46DB-B5E7-557A3C656AB2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286D667A-2ACC-40FC-8755-EE89C8609745}" type="parTrans" cxnId="{E3A2C64B-9047-450C-A4C1-84680B0A7D32}">
      <dgm:prSet/>
      <dgm:spPr/>
      <dgm:t>
        <a:bodyPr/>
        <a:lstStyle/>
        <a:p>
          <a:endParaRPr lang="en-US"/>
        </a:p>
      </dgm:t>
    </dgm:pt>
    <dgm:pt modelId="{F873FFA9-E393-4752-ACF9-891C4BECEE9A}" type="sibTrans" cxnId="{E3A2C64B-9047-450C-A4C1-84680B0A7D32}">
      <dgm:prSet/>
      <dgm:spPr/>
      <dgm:t>
        <a:bodyPr/>
        <a:lstStyle/>
        <a:p>
          <a:endParaRPr lang="en-US"/>
        </a:p>
      </dgm:t>
    </dgm:pt>
    <dgm:pt modelId="{A3C0B54D-CE84-437E-A82C-69338E7EBCD3}">
      <dgm:prSet phldrT="[Text]"/>
      <dgm:spPr/>
      <dgm:t>
        <a:bodyPr/>
        <a:lstStyle/>
        <a:p>
          <a:r>
            <a:rPr lang="en-US" dirty="0" smtClean="0"/>
            <a:t>Post-Production </a:t>
          </a:r>
          <a:endParaRPr lang="en-US" dirty="0"/>
        </a:p>
      </dgm:t>
    </dgm:pt>
    <dgm:pt modelId="{D812408F-C999-4454-A77A-A61D3EB5F6B6}" type="parTrans" cxnId="{7D98D47B-A38B-43BF-AFBC-30F6A4E202E2}">
      <dgm:prSet/>
      <dgm:spPr/>
      <dgm:t>
        <a:bodyPr/>
        <a:lstStyle/>
        <a:p>
          <a:endParaRPr lang="en-US"/>
        </a:p>
      </dgm:t>
    </dgm:pt>
    <dgm:pt modelId="{8B82A2B9-727C-438F-805B-4A8C330FD68E}" type="sibTrans" cxnId="{7D98D47B-A38B-43BF-AFBC-30F6A4E202E2}">
      <dgm:prSet/>
      <dgm:spPr/>
      <dgm:t>
        <a:bodyPr/>
        <a:lstStyle/>
        <a:p>
          <a:endParaRPr lang="en-US"/>
        </a:p>
      </dgm:t>
    </dgm:pt>
    <dgm:pt modelId="{3202CDED-1918-4245-8555-FB5F24A7D36E}" type="pres">
      <dgm:prSet presAssocID="{E4E4C62B-9370-4E2E-B92F-80F9C70000FC}" presName="Name0" presStyleCnt="0">
        <dgm:presLayoutVars>
          <dgm:chMax val="7"/>
          <dgm:chPref val="7"/>
          <dgm:dir/>
        </dgm:presLayoutVars>
      </dgm:prSet>
      <dgm:spPr/>
    </dgm:pt>
    <dgm:pt modelId="{36AE0F94-D43C-45F5-994C-8A383DA40381}" type="pres">
      <dgm:prSet presAssocID="{E4E4C62B-9370-4E2E-B92F-80F9C70000FC}" presName="Name1" presStyleCnt="0"/>
      <dgm:spPr/>
    </dgm:pt>
    <dgm:pt modelId="{B9B02DDB-693E-4ED5-AB19-1FB7C0AE675C}" type="pres">
      <dgm:prSet presAssocID="{E4E4C62B-9370-4E2E-B92F-80F9C70000FC}" presName="cycle" presStyleCnt="0"/>
      <dgm:spPr/>
    </dgm:pt>
    <dgm:pt modelId="{F759CEE7-1986-44E9-81E3-CAC090F7BFFB}" type="pres">
      <dgm:prSet presAssocID="{E4E4C62B-9370-4E2E-B92F-80F9C70000FC}" presName="srcNode" presStyleLbl="node1" presStyleIdx="0" presStyleCnt="3"/>
      <dgm:spPr/>
    </dgm:pt>
    <dgm:pt modelId="{4A72E28D-028F-487D-BFF9-458A11EA21C1}" type="pres">
      <dgm:prSet presAssocID="{E4E4C62B-9370-4E2E-B92F-80F9C70000FC}" presName="conn" presStyleLbl="parChTrans1D2" presStyleIdx="0" presStyleCnt="1"/>
      <dgm:spPr/>
    </dgm:pt>
    <dgm:pt modelId="{2E2EAF67-30E0-4E6E-B5DC-381545382D5B}" type="pres">
      <dgm:prSet presAssocID="{E4E4C62B-9370-4E2E-B92F-80F9C70000FC}" presName="extraNode" presStyleLbl="node1" presStyleIdx="0" presStyleCnt="3"/>
      <dgm:spPr/>
    </dgm:pt>
    <dgm:pt modelId="{97BF2BC4-4B96-427B-9EA3-70AD35996378}" type="pres">
      <dgm:prSet presAssocID="{E4E4C62B-9370-4E2E-B92F-80F9C70000FC}" presName="dstNode" presStyleLbl="node1" presStyleIdx="0" presStyleCnt="3"/>
      <dgm:spPr/>
    </dgm:pt>
    <dgm:pt modelId="{0726E7C8-00F1-452D-B7AA-33B217D21F02}" type="pres">
      <dgm:prSet presAssocID="{EAAFE2DE-54A0-4640-AA86-095810305189}" presName="text_1" presStyleLbl="node1" presStyleIdx="0" presStyleCnt="3">
        <dgm:presLayoutVars>
          <dgm:bulletEnabled val="1"/>
        </dgm:presLayoutVars>
      </dgm:prSet>
      <dgm:spPr/>
    </dgm:pt>
    <dgm:pt modelId="{5AB57B9F-311D-416D-AB3C-1B86F76BC92F}" type="pres">
      <dgm:prSet presAssocID="{EAAFE2DE-54A0-4640-AA86-095810305189}" presName="accent_1" presStyleCnt="0"/>
      <dgm:spPr/>
    </dgm:pt>
    <dgm:pt modelId="{3439A75B-4E7B-4F6B-9DFB-3874BB130201}" type="pres">
      <dgm:prSet presAssocID="{EAAFE2DE-54A0-4640-AA86-095810305189}" presName="accentRepeatNode" presStyleLbl="solidFgAcc1" presStyleIdx="0" presStyleCnt="3"/>
      <dgm:spPr/>
    </dgm:pt>
    <dgm:pt modelId="{4193E2DE-C211-4BAC-9A52-BFF185B2EBD9}" type="pres">
      <dgm:prSet presAssocID="{A30A636A-D809-46DB-B5E7-557A3C656AB2}" presName="text_2" presStyleLbl="node1" presStyleIdx="1" presStyleCnt="3">
        <dgm:presLayoutVars>
          <dgm:bulletEnabled val="1"/>
        </dgm:presLayoutVars>
      </dgm:prSet>
      <dgm:spPr/>
    </dgm:pt>
    <dgm:pt modelId="{C3432A48-C7EF-4CE3-8B79-8E005A65B462}" type="pres">
      <dgm:prSet presAssocID="{A30A636A-D809-46DB-B5E7-557A3C656AB2}" presName="accent_2" presStyleCnt="0"/>
      <dgm:spPr/>
    </dgm:pt>
    <dgm:pt modelId="{9D95F361-4518-4DAF-A185-5E62069EF7AF}" type="pres">
      <dgm:prSet presAssocID="{A30A636A-D809-46DB-B5E7-557A3C656AB2}" presName="accentRepeatNode" presStyleLbl="solidFgAcc1" presStyleIdx="1" presStyleCnt="3"/>
      <dgm:spPr/>
    </dgm:pt>
    <dgm:pt modelId="{326CEA2A-F476-43AF-899E-8C3C021B9EFB}" type="pres">
      <dgm:prSet presAssocID="{A3C0B54D-CE84-437E-A82C-69338E7EBCD3}" presName="text_3" presStyleLbl="node1" presStyleIdx="2" presStyleCnt="3">
        <dgm:presLayoutVars>
          <dgm:bulletEnabled val="1"/>
        </dgm:presLayoutVars>
      </dgm:prSet>
      <dgm:spPr/>
    </dgm:pt>
    <dgm:pt modelId="{B11D6A0C-1A86-47C5-87BD-AFBEE825B405}" type="pres">
      <dgm:prSet presAssocID="{A3C0B54D-CE84-437E-A82C-69338E7EBCD3}" presName="accent_3" presStyleCnt="0"/>
      <dgm:spPr/>
    </dgm:pt>
    <dgm:pt modelId="{20B9B68F-F92C-4886-9CE8-E1B4B6B70D98}" type="pres">
      <dgm:prSet presAssocID="{A3C0B54D-CE84-437E-A82C-69338E7EBCD3}" presName="accentRepeatNode" presStyleLbl="solidFgAcc1" presStyleIdx="2" presStyleCnt="3"/>
      <dgm:spPr/>
    </dgm:pt>
  </dgm:ptLst>
  <dgm:cxnLst>
    <dgm:cxn modelId="{E3A2C64B-9047-450C-A4C1-84680B0A7D32}" srcId="{E4E4C62B-9370-4E2E-B92F-80F9C70000FC}" destId="{A30A636A-D809-46DB-B5E7-557A3C656AB2}" srcOrd="1" destOrd="0" parTransId="{286D667A-2ACC-40FC-8755-EE89C8609745}" sibTransId="{F873FFA9-E393-4752-ACF9-891C4BECEE9A}"/>
    <dgm:cxn modelId="{75CB4EED-8DF8-4E93-8E70-57428F59A887}" type="presOf" srcId="{A30A636A-D809-46DB-B5E7-557A3C656AB2}" destId="{4193E2DE-C211-4BAC-9A52-BFF185B2EBD9}" srcOrd="0" destOrd="0" presId="urn:microsoft.com/office/officeart/2008/layout/VerticalCurvedList"/>
    <dgm:cxn modelId="{7D98D47B-A38B-43BF-AFBC-30F6A4E202E2}" srcId="{E4E4C62B-9370-4E2E-B92F-80F9C70000FC}" destId="{A3C0B54D-CE84-437E-A82C-69338E7EBCD3}" srcOrd="2" destOrd="0" parTransId="{D812408F-C999-4454-A77A-A61D3EB5F6B6}" sibTransId="{8B82A2B9-727C-438F-805B-4A8C330FD68E}"/>
    <dgm:cxn modelId="{0A2B7826-C001-4DCC-B3DD-A5DD5B72DC57}" type="presOf" srcId="{C1D1E33D-6E63-45EE-BFC8-FE64C5CFD8C1}" destId="{4A72E28D-028F-487D-BFF9-458A11EA21C1}" srcOrd="0" destOrd="0" presId="urn:microsoft.com/office/officeart/2008/layout/VerticalCurvedList"/>
    <dgm:cxn modelId="{A722E941-8ED2-4916-8D0F-EC2F03D26FB7}" srcId="{E4E4C62B-9370-4E2E-B92F-80F9C70000FC}" destId="{EAAFE2DE-54A0-4640-AA86-095810305189}" srcOrd="0" destOrd="0" parTransId="{AECBD621-50BA-426B-84C1-F9F860A70BA9}" sibTransId="{C1D1E33D-6E63-45EE-BFC8-FE64C5CFD8C1}"/>
    <dgm:cxn modelId="{78FB719D-3928-425A-8AB1-9E6BA2EEE234}" type="presOf" srcId="{A3C0B54D-CE84-437E-A82C-69338E7EBCD3}" destId="{326CEA2A-F476-43AF-899E-8C3C021B9EFB}" srcOrd="0" destOrd="0" presId="urn:microsoft.com/office/officeart/2008/layout/VerticalCurvedList"/>
    <dgm:cxn modelId="{719001DE-83DA-4AD0-A1C7-882FC89A2CDA}" type="presOf" srcId="{E4E4C62B-9370-4E2E-B92F-80F9C70000FC}" destId="{3202CDED-1918-4245-8555-FB5F24A7D36E}" srcOrd="0" destOrd="0" presId="urn:microsoft.com/office/officeart/2008/layout/VerticalCurvedList"/>
    <dgm:cxn modelId="{54EB9C5A-A562-4AAE-9E88-0C6C76F5FB20}" type="presOf" srcId="{EAAFE2DE-54A0-4640-AA86-095810305189}" destId="{0726E7C8-00F1-452D-B7AA-33B217D21F02}" srcOrd="0" destOrd="0" presId="urn:microsoft.com/office/officeart/2008/layout/VerticalCurvedList"/>
    <dgm:cxn modelId="{3AF76768-0F9F-4EC1-8DB2-9EF68F0C62E9}" type="presParOf" srcId="{3202CDED-1918-4245-8555-FB5F24A7D36E}" destId="{36AE0F94-D43C-45F5-994C-8A383DA40381}" srcOrd="0" destOrd="0" presId="urn:microsoft.com/office/officeart/2008/layout/VerticalCurvedList"/>
    <dgm:cxn modelId="{5C777AA1-26E7-425A-8F69-37EB9E7C8EA7}" type="presParOf" srcId="{36AE0F94-D43C-45F5-994C-8A383DA40381}" destId="{B9B02DDB-693E-4ED5-AB19-1FB7C0AE675C}" srcOrd="0" destOrd="0" presId="urn:microsoft.com/office/officeart/2008/layout/VerticalCurvedList"/>
    <dgm:cxn modelId="{CA4D16AF-5973-4F23-BBF7-F771A3DC159D}" type="presParOf" srcId="{B9B02DDB-693E-4ED5-AB19-1FB7C0AE675C}" destId="{F759CEE7-1986-44E9-81E3-CAC090F7BFFB}" srcOrd="0" destOrd="0" presId="urn:microsoft.com/office/officeart/2008/layout/VerticalCurvedList"/>
    <dgm:cxn modelId="{81FDCF59-E127-4356-85C6-637ED9C31079}" type="presParOf" srcId="{B9B02DDB-693E-4ED5-AB19-1FB7C0AE675C}" destId="{4A72E28D-028F-487D-BFF9-458A11EA21C1}" srcOrd="1" destOrd="0" presId="urn:microsoft.com/office/officeart/2008/layout/VerticalCurvedList"/>
    <dgm:cxn modelId="{FB517391-D9F8-4AEB-93CC-48279D5F6BC9}" type="presParOf" srcId="{B9B02DDB-693E-4ED5-AB19-1FB7C0AE675C}" destId="{2E2EAF67-30E0-4E6E-B5DC-381545382D5B}" srcOrd="2" destOrd="0" presId="urn:microsoft.com/office/officeart/2008/layout/VerticalCurvedList"/>
    <dgm:cxn modelId="{1A8478F4-B81B-407B-8E58-9565A2C9354E}" type="presParOf" srcId="{B9B02DDB-693E-4ED5-AB19-1FB7C0AE675C}" destId="{97BF2BC4-4B96-427B-9EA3-70AD35996378}" srcOrd="3" destOrd="0" presId="urn:microsoft.com/office/officeart/2008/layout/VerticalCurvedList"/>
    <dgm:cxn modelId="{338B1F42-A979-47A3-9951-38C99B57E722}" type="presParOf" srcId="{36AE0F94-D43C-45F5-994C-8A383DA40381}" destId="{0726E7C8-00F1-452D-B7AA-33B217D21F02}" srcOrd="1" destOrd="0" presId="urn:microsoft.com/office/officeart/2008/layout/VerticalCurvedList"/>
    <dgm:cxn modelId="{6CF1A1B5-E6A7-4280-AA69-415E877856A4}" type="presParOf" srcId="{36AE0F94-D43C-45F5-994C-8A383DA40381}" destId="{5AB57B9F-311D-416D-AB3C-1B86F76BC92F}" srcOrd="2" destOrd="0" presId="urn:microsoft.com/office/officeart/2008/layout/VerticalCurvedList"/>
    <dgm:cxn modelId="{375F04C6-5F31-466B-A4DC-9D7204FDA098}" type="presParOf" srcId="{5AB57B9F-311D-416D-AB3C-1B86F76BC92F}" destId="{3439A75B-4E7B-4F6B-9DFB-3874BB130201}" srcOrd="0" destOrd="0" presId="urn:microsoft.com/office/officeart/2008/layout/VerticalCurvedList"/>
    <dgm:cxn modelId="{FD1502AB-CC2D-423B-98D8-5F9EDDEA759A}" type="presParOf" srcId="{36AE0F94-D43C-45F5-994C-8A383DA40381}" destId="{4193E2DE-C211-4BAC-9A52-BFF185B2EBD9}" srcOrd="3" destOrd="0" presId="urn:microsoft.com/office/officeart/2008/layout/VerticalCurvedList"/>
    <dgm:cxn modelId="{12F83B0D-A9F6-4DCF-88AD-FF8944B11051}" type="presParOf" srcId="{36AE0F94-D43C-45F5-994C-8A383DA40381}" destId="{C3432A48-C7EF-4CE3-8B79-8E005A65B462}" srcOrd="4" destOrd="0" presId="urn:microsoft.com/office/officeart/2008/layout/VerticalCurvedList"/>
    <dgm:cxn modelId="{3221BFA8-FF72-4029-8983-62FB5D6F55AF}" type="presParOf" srcId="{C3432A48-C7EF-4CE3-8B79-8E005A65B462}" destId="{9D95F361-4518-4DAF-A185-5E62069EF7AF}" srcOrd="0" destOrd="0" presId="urn:microsoft.com/office/officeart/2008/layout/VerticalCurvedList"/>
    <dgm:cxn modelId="{F4AF8280-893D-4777-9F05-7294DD97C299}" type="presParOf" srcId="{36AE0F94-D43C-45F5-994C-8A383DA40381}" destId="{326CEA2A-F476-43AF-899E-8C3C021B9EFB}" srcOrd="5" destOrd="0" presId="urn:microsoft.com/office/officeart/2008/layout/VerticalCurvedList"/>
    <dgm:cxn modelId="{0A07C3D0-3D02-4975-A26F-9BFDF8436FD4}" type="presParOf" srcId="{36AE0F94-D43C-45F5-994C-8A383DA40381}" destId="{B11D6A0C-1A86-47C5-87BD-AFBEE825B405}" srcOrd="6" destOrd="0" presId="urn:microsoft.com/office/officeart/2008/layout/VerticalCurvedList"/>
    <dgm:cxn modelId="{EEDEBFF7-371E-4B61-BE22-1A304DFD6A08}" type="presParOf" srcId="{B11D6A0C-1A86-47C5-87BD-AFBEE825B405}" destId="{20B9B68F-F92C-4886-9CE8-E1B4B6B70D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2E28D-028F-487D-BFF9-458A11EA21C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6E7C8-00F1-452D-B7AA-33B217D21F02}">
      <dsp:nvSpPr>
        <dsp:cNvPr id="0" name=""/>
        <dsp:cNvSpPr/>
      </dsp:nvSpPr>
      <dsp:spPr>
        <a:xfrm>
          <a:off x="604289" y="435133"/>
          <a:ext cx="7930710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Pre-Production</a:t>
          </a:r>
          <a:endParaRPr lang="en-US" sz="4600" kern="1200" dirty="0"/>
        </a:p>
      </dsp:txBody>
      <dsp:txXfrm>
        <a:off x="604289" y="435133"/>
        <a:ext cx="7930710" cy="870267"/>
      </dsp:txXfrm>
    </dsp:sp>
    <dsp:sp modelId="{3439A75B-4E7B-4F6B-9DFB-3874BB130201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3E2DE-C211-4BAC-9A52-BFF185B2EBD9}">
      <dsp:nvSpPr>
        <dsp:cNvPr id="0" name=""/>
        <dsp:cNvSpPr/>
      </dsp:nvSpPr>
      <dsp:spPr>
        <a:xfrm>
          <a:off x="920631" y="1740535"/>
          <a:ext cx="7614368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Production</a:t>
          </a:r>
          <a:endParaRPr lang="en-US" sz="4600" kern="1200" dirty="0"/>
        </a:p>
      </dsp:txBody>
      <dsp:txXfrm>
        <a:off x="920631" y="1740535"/>
        <a:ext cx="7614368" cy="870267"/>
      </dsp:txXfrm>
    </dsp:sp>
    <dsp:sp modelId="{9D95F361-4518-4DAF-A185-5E62069EF7AF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CEA2A-F476-43AF-899E-8C3C021B9EFB}">
      <dsp:nvSpPr>
        <dsp:cNvPr id="0" name=""/>
        <dsp:cNvSpPr/>
      </dsp:nvSpPr>
      <dsp:spPr>
        <a:xfrm>
          <a:off x="604289" y="3045936"/>
          <a:ext cx="7930710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6840" rIns="116840" bIns="11684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Post-Production </a:t>
          </a:r>
          <a:endParaRPr lang="en-US" sz="4600" kern="1200" dirty="0"/>
        </a:p>
      </dsp:txBody>
      <dsp:txXfrm>
        <a:off x="604289" y="3045936"/>
        <a:ext cx="7930710" cy="870267"/>
      </dsp:txXfrm>
    </dsp:sp>
    <dsp:sp modelId="{20B9B68F-F92C-4886-9CE8-E1B4B6B70D98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5979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0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4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0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113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4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4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0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8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7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3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Understanding Web-Based Digital Media Production Methods, Software, and Hardware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5002306"/>
            <a:ext cx="9418320" cy="14899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 107.02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68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143" y="1613647"/>
            <a:ext cx="9818504" cy="4840941"/>
          </a:xfrm>
        </p:spPr>
        <p:txBody>
          <a:bodyPr>
            <a:noAutofit/>
          </a:bodyPr>
          <a:lstStyle/>
          <a:p>
            <a:r>
              <a:rPr lang="en-US" sz="2400" dirty="0" smtClean="0"/>
              <a:t>Web Deign Terms:</a:t>
            </a:r>
          </a:p>
          <a:p>
            <a:pPr lvl="1"/>
            <a:r>
              <a:rPr lang="en-US" sz="2400" dirty="0" smtClean="0"/>
              <a:t>Root Folder – a central location of storage for every file involved in designing a website; allows the website to be portable from computer to computer</a:t>
            </a:r>
          </a:p>
          <a:p>
            <a:pPr lvl="1"/>
            <a:r>
              <a:rPr lang="en-US" sz="2400" dirty="0" smtClean="0"/>
              <a:t>Wireframe (Skeleton)</a:t>
            </a:r>
          </a:p>
          <a:p>
            <a:pPr lvl="2"/>
            <a:r>
              <a:rPr lang="en-US" sz="2400" dirty="0" smtClean="0"/>
              <a:t>A visual guide to how a web page content will be organized; assists in the arrangement and scaling of design components</a:t>
            </a:r>
          </a:p>
          <a:p>
            <a:pPr lvl="1"/>
            <a:r>
              <a:rPr lang="en-US" sz="2400" dirty="0" smtClean="0"/>
              <a:t>Template</a:t>
            </a:r>
          </a:p>
          <a:p>
            <a:pPr lvl="2"/>
            <a:r>
              <a:rPr lang="en-US" sz="2400" dirty="0" smtClean="0"/>
              <a:t>A pre-determined wireframe that can be quickly downloaded and utilized</a:t>
            </a:r>
          </a:p>
          <a:p>
            <a:pPr lvl="1"/>
            <a:r>
              <a:rPr lang="en-US" sz="2400" dirty="0" smtClean="0"/>
              <a:t>Graphics Optimization </a:t>
            </a:r>
          </a:p>
          <a:p>
            <a:pPr lvl="2"/>
            <a:r>
              <a:rPr lang="en-US" sz="2400" dirty="0" smtClean="0"/>
              <a:t>Designing and exporting graphics with the specific purpose of using it on a website; allows for quicker loading times </a:t>
            </a:r>
          </a:p>
        </p:txBody>
      </p:sp>
    </p:spTree>
    <p:extLst>
      <p:ext uri="{BB962C8B-B14F-4D97-AF65-F5344CB8AC3E}">
        <p14:creationId xmlns:p14="http://schemas.microsoft.com/office/powerpoint/2010/main" val="406550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143" y="1613647"/>
            <a:ext cx="9818504" cy="4840941"/>
          </a:xfrm>
        </p:spPr>
        <p:txBody>
          <a:bodyPr>
            <a:noAutofit/>
          </a:bodyPr>
          <a:lstStyle/>
          <a:p>
            <a:r>
              <a:rPr lang="en-US" sz="2400" dirty="0" smtClean="0"/>
              <a:t>Web Deign Terms:</a:t>
            </a:r>
          </a:p>
          <a:p>
            <a:pPr lvl="1"/>
            <a:r>
              <a:rPr lang="en-US" sz="2400" dirty="0" smtClean="0"/>
              <a:t>Alternative Text – textual descriptions of graphics and other design components on a web page; aids in search engine optimization </a:t>
            </a:r>
          </a:p>
          <a:p>
            <a:pPr lvl="1"/>
            <a:r>
              <a:rPr lang="en-US" sz="2400" dirty="0" smtClean="0"/>
              <a:t>Image Map – a single graphic that is divided into sections and linked to different locations</a:t>
            </a:r>
          </a:p>
          <a:p>
            <a:pPr lvl="1"/>
            <a:r>
              <a:rPr lang="en-US" sz="2400" dirty="0" smtClean="0"/>
              <a:t>Rollover – feature that indicates interactivity to the user; normally causes a component of a web page to visually change when the user’s cursor hovers over it </a:t>
            </a:r>
          </a:p>
          <a:p>
            <a:pPr lvl="1"/>
            <a:r>
              <a:rPr lang="en-US" sz="2400" dirty="0" smtClean="0"/>
              <a:t>Web Form – an interactive feature that allows a user to submit information </a:t>
            </a:r>
          </a:p>
        </p:txBody>
      </p:sp>
    </p:spTree>
    <p:extLst>
      <p:ext uri="{BB962C8B-B14F-4D97-AF65-F5344CB8AC3E}">
        <p14:creationId xmlns:p14="http://schemas.microsoft.com/office/powerpoint/2010/main" val="181232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Post-Production 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143" y="1613647"/>
            <a:ext cx="9818504" cy="4840941"/>
          </a:xfrm>
        </p:spPr>
        <p:txBody>
          <a:bodyPr>
            <a:noAutofit/>
          </a:bodyPr>
          <a:lstStyle/>
          <a:p>
            <a:r>
              <a:rPr lang="en-US" sz="3200" dirty="0" smtClean="0"/>
              <a:t>Web Deign Terms:</a:t>
            </a:r>
          </a:p>
          <a:p>
            <a:pPr lvl="1"/>
            <a:r>
              <a:rPr lang="en-US" sz="3200" dirty="0" smtClean="0"/>
              <a:t>Proof / Preview the hyperlinks for quality assurance</a:t>
            </a:r>
          </a:p>
          <a:p>
            <a:pPr lvl="1"/>
            <a:r>
              <a:rPr lang="en-US" sz="3200" dirty="0" smtClean="0"/>
              <a:t>Troubleshoot any errors found during proofing </a:t>
            </a:r>
          </a:p>
          <a:p>
            <a:pPr lvl="1"/>
            <a:r>
              <a:rPr lang="en-US" sz="3200" dirty="0" smtClean="0"/>
              <a:t>Check compatibility with a wide variety of web browsers to ensure consistency </a:t>
            </a:r>
          </a:p>
          <a:p>
            <a:pPr lvl="1"/>
            <a:r>
              <a:rPr lang="en-US" sz="3200" dirty="0" smtClean="0"/>
              <a:t>Publish the finished website to a server so it can be accessed by Internet users </a:t>
            </a:r>
          </a:p>
        </p:txBody>
      </p:sp>
    </p:spTree>
    <p:extLst>
      <p:ext uri="{BB962C8B-B14F-4D97-AF65-F5344CB8AC3E}">
        <p14:creationId xmlns:p14="http://schemas.microsoft.com/office/powerpoint/2010/main" val="365819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Phases for Designing </a:t>
            </a:r>
            <a:br>
              <a:rPr lang="en-US" dirty="0" smtClean="0"/>
            </a:br>
            <a:r>
              <a:rPr lang="en-US" dirty="0" smtClean="0"/>
              <a:t>Web-Based Digital Media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70720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28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0" y="164733"/>
            <a:ext cx="9692640" cy="1325562"/>
          </a:xfrm>
        </p:spPr>
        <p:txBody>
          <a:bodyPr/>
          <a:lstStyle/>
          <a:p>
            <a:r>
              <a:rPr lang="en-US" dirty="0" smtClean="0"/>
              <a:t>Pre-Production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90" y="1757081"/>
            <a:ext cx="7415963" cy="4351337"/>
          </a:xfrm>
        </p:spPr>
        <p:txBody>
          <a:bodyPr>
            <a:noAutofit/>
          </a:bodyPr>
          <a:lstStyle/>
          <a:p>
            <a:r>
              <a:rPr lang="en-US" sz="2800" dirty="0" smtClean="0"/>
              <a:t>Determine the purpose </a:t>
            </a:r>
          </a:p>
          <a:p>
            <a:r>
              <a:rPr lang="en-US" sz="2800" dirty="0" smtClean="0"/>
              <a:t>Determine the target audience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Use a flowchart to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determine specific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pages of a website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and how they will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be organized 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linked together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084" y="2895744"/>
            <a:ext cx="7055504" cy="380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68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32677"/>
            <a:ext cx="9692640" cy="1325562"/>
          </a:xfrm>
        </p:spPr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8993752" cy="4840941"/>
          </a:xfrm>
        </p:spPr>
        <p:txBody>
          <a:bodyPr>
            <a:noAutofit/>
          </a:bodyPr>
          <a:lstStyle/>
          <a:p>
            <a:r>
              <a:rPr lang="en-US" sz="2400" dirty="0" smtClean="0"/>
              <a:t>Determine hardware needs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Computer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External Server</a:t>
            </a:r>
          </a:p>
          <a:p>
            <a:pPr lvl="2"/>
            <a:r>
              <a:rPr lang="en-US" sz="2400" dirty="0" smtClean="0"/>
              <a:t>Used to host website</a:t>
            </a:r>
          </a:p>
          <a:p>
            <a:pPr lvl="2"/>
            <a:r>
              <a:rPr lang="en-US" sz="2400" dirty="0" smtClean="0"/>
              <a:t>Make it accessible by the Internet users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Internet Connection </a:t>
            </a:r>
          </a:p>
          <a:p>
            <a:pPr lvl="2"/>
            <a:r>
              <a:rPr lang="en-US" sz="2400" dirty="0" smtClean="0"/>
              <a:t>For transferring website to external server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410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649506"/>
            <a:ext cx="8993752" cy="4840941"/>
          </a:xfrm>
        </p:spPr>
        <p:txBody>
          <a:bodyPr>
            <a:noAutofit/>
          </a:bodyPr>
          <a:lstStyle/>
          <a:p>
            <a:r>
              <a:rPr lang="en-US" sz="2400" dirty="0" smtClean="0"/>
              <a:t>Determine software needs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W.Y.S.I.W.Y.G. </a:t>
            </a:r>
            <a:r>
              <a:rPr lang="en-US" sz="2400" i="1" dirty="0" smtClean="0"/>
              <a:t>(What you see is what you get)</a:t>
            </a:r>
          </a:p>
          <a:p>
            <a:pPr lvl="2"/>
            <a:r>
              <a:rPr lang="en-US" sz="2400" dirty="0" smtClean="0"/>
              <a:t>Design software that manipulates components of the webpage without the user writing or editing code – also known as a Visual Editor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Text Editor </a:t>
            </a:r>
          </a:p>
          <a:p>
            <a:pPr lvl="2"/>
            <a:r>
              <a:rPr lang="en-US" sz="2400" dirty="0" smtClean="0"/>
              <a:t>Simple text editing program used to write or edit web design code; does not show a visual </a:t>
            </a:r>
          </a:p>
          <a:p>
            <a:pPr marL="548640" lvl="2" indent="0">
              <a:buNone/>
            </a:pPr>
            <a:endParaRPr lang="en-US" sz="2400" dirty="0"/>
          </a:p>
          <a:p>
            <a:pPr marL="548640" lvl="2" indent="0">
              <a:buNone/>
            </a:pPr>
            <a:r>
              <a:rPr lang="en-US" sz="2400" dirty="0" smtClean="0"/>
              <a:t>Determine appropriate web design language(s)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64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649506"/>
            <a:ext cx="8993752" cy="4840941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Common Web Design Languages:</a:t>
            </a:r>
          </a:p>
          <a:p>
            <a:pPr lvl="1"/>
            <a:r>
              <a:rPr lang="en-US" sz="3200" dirty="0" smtClean="0"/>
              <a:t>HTML</a:t>
            </a:r>
          </a:p>
          <a:p>
            <a:pPr lvl="2"/>
            <a:r>
              <a:rPr lang="en-US" sz="3200" dirty="0" smtClean="0"/>
              <a:t>Basic framework for all web design </a:t>
            </a:r>
          </a:p>
          <a:p>
            <a:pPr lvl="2"/>
            <a:r>
              <a:rPr lang="en-US" sz="3200" dirty="0" smtClean="0"/>
              <a:t>Written using “tags” that a web browser uses to interpret the code and generate the content on the webpage</a:t>
            </a:r>
          </a:p>
          <a:p>
            <a:pPr lvl="2"/>
            <a:r>
              <a:rPr lang="en-US" sz="3200" dirty="0" smtClean="0"/>
              <a:t>Tags denote structured elements like headings, paragraphs, lists, etc.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701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649506"/>
            <a:ext cx="8993752" cy="4840941"/>
          </a:xfrm>
        </p:spPr>
        <p:txBody>
          <a:bodyPr>
            <a:noAutofit/>
          </a:bodyPr>
          <a:lstStyle/>
          <a:p>
            <a:r>
              <a:rPr lang="en-US" sz="2200" dirty="0" smtClean="0"/>
              <a:t>Common Web Design Languages:</a:t>
            </a:r>
          </a:p>
          <a:p>
            <a:pPr lvl="1"/>
            <a:r>
              <a:rPr lang="en-US" sz="2200" dirty="0" smtClean="0"/>
              <a:t>CSS</a:t>
            </a:r>
          </a:p>
          <a:p>
            <a:pPr lvl="2"/>
            <a:r>
              <a:rPr lang="en-US" sz="2200" dirty="0" smtClean="0"/>
              <a:t>Separates layout and design features (color scheme, fonts, menu styles, etc.) from the actual content of the website</a:t>
            </a:r>
          </a:p>
          <a:p>
            <a:pPr lvl="2"/>
            <a:r>
              <a:rPr lang="en-US" sz="2200" dirty="0" smtClean="0"/>
              <a:t>Easiest way to make site-wide design changes</a:t>
            </a:r>
          </a:p>
          <a:p>
            <a:pPr lvl="2"/>
            <a:r>
              <a:rPr lang="en-US" sz="2200" dirty="0" smtClean="0"/>
              <a:t>CSS file combines with HTML file to create a complete website</a:t>
            </a:r>
          </a:p>
          <a:p>
            <a:pPr lvl="2"/>
            <a:r>
              <a:rPr lang="en-US" sz="2200" dirty="0" smtClean="0"/>
              <a:t>Common format of downloadable templates found on the Internet</a:t>
            </a:r>
          </a:p>
          <a:p>
            <a:pPr lvl="1"/>
            <a:r>
              <a:rPr lang="en-US" sz="2200" dirty="0" smtClean="0"/>
              <a:t>JavaScript</a:t>
            </a:r>
          </a:p>
          <a:p>
            <a:pPr lvl="2"/>
            <a:r>
              <a:rPr lang="en-US" sz="2200" dirty="0" smtClean="0"/>
              <a:t>Client-side web development</a:t>
            </a:r>
          </a:p>
          <a:p>
            <a:pPr lvl="2"/>
            <a:r>
              <a:rPr lang="en-US" sz="2200" dirty="0" smtClean="0"/>
              <a:t>Creates standalone computer programs that run entirely on the user’s machine, which is quicker and more secure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3342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649506"/>
            <a:ext cx="8993752" cy="4840941"/>
          </a:xfrm>
        </p:spPr>
        <p:txBody>
          <a:bodyPr>
            <a:noAutofit/>
          </a:bodyPr>
          <a:lstStyle/>
          <a:p>
            <a:r>
              <a:rPr lang="en-US" sz="2200" dirty="0" smtClean="0"/>
              <a:t>Common Web Design Languages:</a:t>
            </a:r>
          </a:p>
          <a:p>
            <a:pPr lvl="1"/>
            <a:r>
              <a:rPr lang="en-US" sz="2200" dirty="0" smtClean="0"/>
              <a:t>PHP</a:t>
            </a:r>
          </a:p>
          <a:p>
            <a:pPr lvl="2"/>
            <a:r>
              <a:rPr lang="en-US" sz="2200" dirty="0" smtClean="0"/>
              <a:t>Server-side web development</a:t>
            </a:r>
          </a:p>
          <a:p>
            <a:pPr lvl="2"/>
            <a:r>
              <a:rPr lang="en-US" sz="2200" dirty="0" smtClean="0"/>
              <a:t>Connects an HTML file to a database of information on an external server</a:t>
            </a:r>
          </a:p>
          <a:p>
            <a:pPr lvl="2"/>
            <a:r>
              <a:rPr lang="en-US" sz="2200" dirty="0" smtClean="0"/>
              <a:t>Creates dynamic websites with enhanced user interactivity</a:t>
            </a:r>
          </a:p>
          <a:p>
            <a:pPr lvl="1"/>
            <a:r>
              <a:rPr lang="en-US" sz="2200" dirty="0" smtClean="0"/>
              <a:t>Flash</a:t>
            </a:r>
          </a:p>
          <a:p>
            <a:pPr lvl="2"/>
            <a:r>
              <a:rPr lang="en-US" sz="2200" dirty="0" smtClean="0"/>
              <a:t>Uses Adobe Flash software interface to create websites</a:t>
            </a:r>
          </a:p>
          <a:p>
            <a:pPr lvl="2"/>
            <a:r>
              <a:rPr lang="en-US" sz="2200" dirty="0" smtClean="0"/>
              <a:t>Commonly used to create Internet games and advertisements</a:t>
            </a:r>
          </a:p>
          <a:p>
            <a:pPr lvl="2"/>
            <a:r>
              <a:rPr lang="en-US" sz="2200" dirty="0" smtClean="0"/>
              <a:t>Animation, audio, and video capability allow for enhanced design features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077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Production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649506"/>
            <a:ext cx="8993752" cy="4840941"/>
          </a:xfrm>
        </p:spPr>
        <p:txBody>
          <a:bodyPr>
            <a:noAutofit/>
          </a:bodyPr>
          <a:lstStyle/>
          <a:p>
            <a:r>
              <a:rPr lang="en-US" sz="2800" dirty="0" smtClean="0"/>
              <a:t>Setup root folder for entire website</a:t>
            </a:r>
          </a:p>
          <a:p>
            <a:r>
              <a:rPr lang="en-US" sz="2800" dirty="0" smtClean="0"/>
              <a:t>Create wireframe for each webpage</a:t>
            </a:r>
          </a:p>
          <a:p>
            <a:r>
              <a:rPr lang="en-US" sz="2800" dirty="0" smtClean="0"/>
              <a:t>Add content to specific pages</a:t>
            </a:r>
          </a:p>
          <a:p>
            <a:r>
              <a:rPr lang="en-US" sz="2800" dirty="0" smtClean="0"/>
              <a:t>Create hyperlinks between pages and out to external websites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58342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64</TotalTime>
  <Words>588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Understanding Web-Based Digital Media Production Methods, Software, and Hardware</vt:lpstr>
      <vt:lpstr>Three Phases for Designing  Web-Based Digital Media</vt:lpstr>
      <vt:lpstr>Pre-Production </vt:lpstr>
      <vt:lpstr>Pre-Production (continued)</vt:lpstr>
      <vt:lpstr>Pre-Production (continued)</vt:lpstr>
      <vt:lpstr>Pre-Production (continued)</vt:lpstr>
      <vt:lpstr>Pre-Production (continued)</vt:lpstr>
      <vt:lpstr>Pre-Production (continued)</vt:lpstr>
      <vt:lpstr>Production</vt:lpstr>
      <vt:lpstr>Production (continued)</vt:lpstr>
      <vt:lpstr>Production (continued)</vt:lpstr>
      <vt:lpstr>Post-Production </vt:lpstr>
    </vt:vector>
  </TitlesOfParts>
  <Company>GCS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Web-Based Digital Media</dc:title>
  <dc:creator>Miranda Buchanan</dc:creator>
  <cp:lastModifiedBy>Miranda Buchanan</cp:lastModifiedBy>
  <cp:revision>7</cp:revision>
  <dcterms:created xsi:type="dcterms:W3CDTF">2015-11-12T17:15:45Z</dcterms:created>
  <dcterms:modified xsi:type="dcterms:W3CDTF">2015-11-12T18:20:22Z</dcterms:modified>
</cp:coreProperties>
</file>