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A2FDA-DDEE-4C77-BFAA-9DAFB1199FFF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FC843E-1A8F-4C3A-8BF1-B7C9D22FEF38}">
      <dgm:prSet phldrT="[Text]" custT="1"/>
      <dgm:spPr/>
      <dgm:t>
        <a:bodyPr/>
        <a:lstStyle/>
        <a:p>
          <a:r>
            <a:rPr lang="en-US" sz="2800" dirty="0" smtClean="0"/>
            <a:t>Pre-Production</a:t>
          </a:r>
          <a:endParaRPr lang="en-US" sz="2400" dirty="0"/>
        </a:p>
      </dgm:t>
    </dgm:pt>
    <dgm:pt modelId="{84334817-4933-46D4-BF5F-E48D18245485}" type="parTrans" cxnId="{95F90D28-91E0-495C-BE01-D8974E158CED}">
      <dgm:prSet/>
      <dgm:spPr/>
      <dgm:t>
        <a:bodyPr/>
        <a:lstStyle/>
        <a:p>
          <a:endParaRPr lang="en-US"/>
        </a:p>
      </dgm:t>
    </dgm:pt>
    <dgm:pt modelId="{67F1A1FF-FB40-4976-B6EF-AD4083BA83C9}" type="sibTrans" cxnId="{95F90D28-91E0-495C-BE01-D8974E158CED}">
      <dgm:prSet/>
      <dgm:spPr/>
      <dgm:t>
        <a:bodyPr/>
        <a:lstStyle/>
        <a:p>
          <a:endParaRPr lang="en-US"/>
        </a:p>
      </dgm:t>
    </dgm:pt>
    <dgm:pt modelId="{44E4BFB2-00EF-4853-AFC3-EC392A8CBC1B}">
      <dgm:prSet phldrT="[Text]" custT="1"/>
      <dgm:spPr/>
      <dgm:t>
        <a:bodyPr/>
        <a:lstStyle/>
        <a:p>
          <a:r>
            <a:rPr lang="en-US" sz="2000" dirty="0" smtClean="0"/>
            <a:t>Define parameters of the project</a:t>
          </a:r>
          <a:endParaRPr lang="en-US" sz="2000" dirty="0"/>
        </a:p>
      </dgm:t>
    </dgm:pt>
    <dgm:pt modelId="{EFF1DC86-8D37-4119-BDEC-95DE62D52FE9}" type="parTrans" cxnId="{56AEE4DC-E04D-4FEC-95C2-21E25EB1814D}">
      <dgm:prSet/>
      <dgm:spPr/>
      <dgm:t>
        <a:bodyPr/>
        <a:lstStyle/>
        <a:p>
          <a:endParaRPr lang="en-US"/>
        </a:p>
      </dgm:t>
    </dgm:pt>
    <dgm:pt modelId="{81C7F601-096E-4B29-8496-1AD1C4096378}" type="sibTrans" cxnId="{56AEE4DC-E04D-4FEC-95C2-21E25EB1814D}">
      <dgm:prSet/>
      <dgm:spPr/>
      <dgm:t>
        <a:bodyPr/>
        <a:lstStyle/>
        <a:p>
          <a:endParaRPr lang="en-US"/>
        </a:p>
      </dgm:t>
    </dgm:pt>
    <dgm:pt modelId="{9C25B4F7-18C6-4D9E-BF1C-87E5091155DD}">
      <dgm:prSet phldrT="[Text]" custT="1"/>
      <dgm:spPr/>
      <dgm:t>
        <a:bodyPr/>
        <a:lstStyle/>
        <a:p>
          <a:r>
            <a:rPr lang="en-US" sz="2800" dirty="0" smtClean="0"/>
            <a:t>Production</a:t>
          </a:r>
          <a:endParaRPr lang="en-US" sz="2800" dirty="0"/>
        </a:p>
      </dgm:t>
    </dgm:pt>
    <dgm:pt modelId="{EF7968BC-4A07-4250-A86C-80626F6A7623}" type="parTrans" cxnId="{6733C76E-4435-44C3-B0F7-88E7342249E5}">
      <dgm:prSet/>
      <dgm:spPr/>
      <dgm:t>
        <a:bodyPr/>
        <a:lstStyle/>
        <a:p>
          <a:endParaRPr lang="en-US"/>
        </a:p>
      </dgm:t>
    </dgm:pt>
    <dgm:pt modelId="{CA04455E-4E29-4BCD-815F-31FEBECBE365}" type="sibTrans" cxnId="{6733C76E-4435-44C3-B0F7-88E7342249E5}">
      <dgm:prSet/>
      <dgm:spPr/>
      <dgm:t>
        <a:bodyPr/>
        <a:lstStyle/>
        <a:p>
          <a:endParaRPr lang="en-US"/>
        </a:p>
      </dgm:t>
    </dgm:pt>
    <dgm:pt modelId="{F07679AE-B852-4106-9D33-264D6646B9A0}">
      <dgm:prSet phldrT="[Text]"/>
      <dgm:spPr/>
      <dgm:t>
        <a:bodyPr/>
        <a:lstStyle/>
        <a:p>
          <a:r>
            <a:rPr lang="en-US" dirty="0" smtClean="0"/>
            <a:t>Work in a design software to create an original digital graphic </a:t>
          </a:r>
          <a:endParaRPr lang="en-US" dirty="0"/>
        </a:p>
      </dgm:t>
    </dgm:pt>
    <dgm:pt modelId="{A59757CA-5DA4-4E26-A05E-3A0B299A1054}" type="parTrans" cxnId="{B3C1DC09-EA12-4E4D-9F60-B9CEDA2E8F39}">
      <dgm:prSet/>
      <dgm:spPr/>
      <dgm:t>
        <a:bodyPr/>
        <a:lstStyle/>
        <a:p>
          <a:endParaRPr lang="en-US"/>
        </a:p>
      </dgm:t>
    </dgm:pt>
    <dgm:pt modelId="{992811FD-A42C-4141-B042-76A253277CA8}" type="sibTrans" cxnId="{B3C1DC09-EA12-4E4D-9F60-B9CEDA2E8F39}">
      <dgm:prSet/>
      <dgm:spPr/>
      <dgm:t>
        <a:bodyPr/>
        <a:lstStyle/>
        <a:p>
          <a:endParaRPr lang="en-US"/>
        </a:p>
      </dgm:t>
    </dgm:pt>
    <dgm:pt modelId="{B094F451-DC10-4C25-B6F4-E071F78BFC2A}">
      <dgm:prSet phldrT="[Text]" custT="1"/>
      <dgm:spPr/>
      <dgm:t>
        <a:bodyPr/>
        <a:lstStyle/>
        <a:p>
          <a:r>
            <a:rPr lang="en-US" sz="2800" dirty="0" smtClean="0"/>
            <a:t>Post-Production</a:t>
          </a:r>
          <a:endParaRPr lang="en-US" sz="2800" dirty="0"/>
        </a:p>
      </dgm:t>
    </dgm:pt>
    <dgm:pt modelId="{001D21A5-A535-4A54-85A1-1410F9A05053}" type="parTrans" cxnId="{93CDB595-FB22-4A59-8EA3-3303C7079D27}">
      <dgm:prSet/>
      <dgm:spPr/>
      <dgm:t>
        <a:bodyPr/>
        <a:lstStyle/>
        <a:p>
          <a:endParaRPr lang="en-US"/>
        </a:p>
      </dgm:t>
    </dgm:pt>
    <dgm:pt modelId="{06DF08FA-1A5B-436C-BE75-900B9D032562}" type="sibTrans" cxnId="{93CDB595-FB22-4A59-8EA3-3303C7079D27}">
      <dgm:prSet/>
      <dgm:spPr/>
      <dgm:t>
        <a:bodyPr/>
        <a:lstStyle/>
        <a:p>
          <a:endParaRPr lang="en-US"/>
        </a:p>
      </dgm:t>
    </dgm:pt>
    <dgm:pt modelId="{F6BFB76B-84D3-49FC-B2AF-4FC32742E081}">
      <dgm:prSet phldrT="[Text]"/>
      <dgm:spPr/>
      <dgm:t>
        <a:bodyPr/>
        <a:lstStyle/>
        <a:p>
          <a:r>
            <a:rPr lang="en-US" dirty="0" smtClean="0"/>
            <a:t>Optimize the graphic for specific client needs</a:t>
          </a:r>
          <a:endParaRPr lang="en-US" dirty="0"/>
        </a:p>
      </dgm:t>
    </dgm:pt>
    <dgm:pt modelId="{9E372584-E516-4605-8D97-777F76BDC0D6}" type="parTrans" cxnId="{4E683E35-0712-457D-8A95-9BFB56414D62}">
      <dgm:prSet/>
      <dgm:spPr/>
      <dgm:t>
        <a:bodyPr/>
        <a:lstStyle/>
        <a:p>
          <a:endParaRPr lang="en-US"/>
        </a:p>
      </dgm:t>
    </dgm:pt>
    <dgm:pt modelId="{A13613E7-ED5A-45DA-968B-067EE14B35F4}" type="sibTrans" cxnId="{4E683E35-0712-457D-8A95-9BFB56414D62}">
      <dgm:prSet/>
      <dgm:spPr/>
      <dgm:t>
        <a:bodyPr/>
        <a:lstStyle/>
        <a:p>
          <a:endParaRPr lang="en-US"/>
        </a:p>
      </dgm:t>
    </dgm:pt>
    <dgm:pt modelId="{AC5A3DB8-C0C0-477C-8695-473EF8AF7D7C}">
      <dgm:prSet phldrT="[Text]" custT="1"/>
      <dgm:spPr/>
      <dgm:t>
        <a:bodyPr/>
        <a:lstStyle/>
        <a:p>
          <a:r>
            <a:rPr lang="en-US" sz="2000" dirty="0" smtClean="0"/>
            <a:t>Preliminary decisions </a:t>
          </a:r>
          <a:endParaRPr lang="en-US" sz="2000" dirty="0"/>
        </a:p>
      </dgm:t>
    </dgm:pt>
    <dgm:pt modelId="{9CB8E115-08B5-4F1A-97AA-4D3B4E02958C}" type="parTrans" cxnId="{86C932BF-BFA4-4227-BF88-0289396DA8A5}">
      <dgm:prSet/>
      <dgm:spPr/>
      <dgm:t>
        <a:bodyPr/>
        <a:lstStyle/>
        <a:p>
          <a:endParaRPr lang="en-US"/>
        </a:p>
      </dgm:t>
    </dgm:pt>
    <dgm:pt modelId="{D4DD5670-24F7-46D6-94BF-D31C2900E22F}" type="sibTrans" cxnId="{86C932BF-BFA4-4227-BF88-0289396DA8A5}">
      <dgm:prSet/>
      <dgm:spPr/>
      <dgm:t>
        <a:bodyPr/>
        <a:lstStyle/>
        <a:p>
          <a:endParaRPr lang="en-US"/>
        </a:p>
      </dgm:t>
    </dgm:pt>
    <dgm:pt modelId="{A55A9D3F-F3F7-4572-B1EC-CF78BC11F0E0}">
      <dgm:prSet phldrT="[Text]" custT="1"/>
      <dgm:spPr/>
      <dgm:t>
        <a:bodyPr/>
        <a:lstStyle/>
        <a:p>
          <a:r>
            <a:rPr lang="en-US" sz="2000" dirty="0" smtClean="0"/>
            <a:t>Define target audience </a:t>
          </a:r>
          <a:endParaRPr lang="en-US" sz="2000" dirty="0"/>
        </a:p>
      </dgm:t>
    </dgm:pt>
    <dgm:pt modelId="{B85F7DDA-C975-4897-8566-83F22A406F42}" type="parTrans" cxnId="{DBAA4C1A-9FC0-4B09-A327-25D183294A2F}">
      <dgm:prSet/>
      <dgm:spPr/>
      <dgm:t>
        <a:bodyPr/>
        <a:lstStyle/>
        <a:p>
          <a:endParaRPr lang="en-US"/>
        </a:p>
      </dgm:t>
    </dgm:pt>
    <dgm:pt modelId="{9F2D13DF-6FFB-4E2A-9273-0354E78B7909}" type="sibTrans" cxnId="{DBAA4C1A-9FC0-4B09-A327-25D183294A2F}">
      <dgm:prSet/>
      <dgm:spPr/>
      <dgm:t>
        <a:bodyPr/>
        <a:lstStyle/>
        <a:p>
          <a:endParaRPr lang="en-US"/>
        </a:p>
      </dgm:t>
    </dgm:pt>
    <dgm:pt modelId="{5506EA52-700D-4E43-A23D-BE5E58E61923}" type="pres">
      <dgm:prSet presAssocID="{0C0A2FDA-DDEE-4C77-BFAA-9DAFB1199FFF}" presName="Name0" presStyleCnt="0">
        <dgm:presLayoutVars>
          <dgm:dir/>
          <dgm:animLvl val="lvl"/>
          <dgm:resizeHandles val="exact"/>
        </dgm:presLayoutVars>
      </dgm:prSet>
      <dgm:spPr/>
    </dgm:pt>
    <dgm:pt modelId="{7818F417-2F0C-476F-BA27-8DF2251A20BD}" type="pres">
      <dgm:prSet presAssocID="{23FC843E-1A8F-4C3A-8BF1-B7C9D22FEF38}" presName="linNode" presStyleCnt="0"/>
      <dgm:spPr/>
    </dgm:pt>
    <dgm:pt modelId="{BF56E8A5-6511-49FC-B111-F97450B11470}" type="pres">
      <dgm:prSet presAssocID="{23FC843E-1A8F-4C3A-8BF1-B7C9D22FEF38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A0E67-F51F-4C4B-8337-7254E19CD3B0}" type="pres">
      <dgm:prSet presAssocID="{23FC843E-1A8F-4C3A-8BF1-B7C9D22FEF38}" presName="bracket" presStyleLbl="parChTrans1D1" presStyleIdx="0" presStyleCnt="3"/>
      <dgm:spPr/>
    </dgm:pt>
    <dgm:pt modelId="{98C4B5ED-8254-4AE6-9F9C-3867FC814FA9}" type="pres">
      <dgm:prSet presAssocID="{23FC843E-1A8F-4C3A-8BF1-B7C9D22FEF38}" presName="spH" presStyleCnt="0"/>
      <dgm:spPr/>
    </dgm:pt>
    <dgm:pt modelId="{68D7F101-C3FF-49BE-B77F-2C1EF05BFC2A}" type="pres">
      <dgm:prSet presAssocID="{23FC843E-1A8F-4C3A-8BF1-B7C9D22FEF38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26ACC-840A-4545-ACA8-4736DC14C910}" type="pres">
      <dgm:prSet presAssocID="{67F1A1FF-FB40-4976-B6EF-AD4083BA83C9}" presName="spV" presStyleCnt="0"/>
      <dgm:spPr/>
    </dgm:pt>
    <dgm:pt modelId="{C52BFC77-AB2D-405A-AA0C-1729473865F6}" type="pres">
      <dgm:prSet presAssocID="{9C25B4F7-18C6-4D9E-BF1C-87E5091155DD}" presName="linNode" presStyleCnt="0"/>
      <dgm:spPr/>
    </dgm:pt>
    <dgm:pt modelId="{D44507F5-B54D-45DD-8ACC-EBF1278BA189}" type="pres">
      <dgm:prSet presAssocID="{9C25B4F7-18C6-4D9E-BF1C-87E5091155DD}" presName="parTx" presStyleLbl="revTx" presStyleIdx="1" presStyleCnt="3">
        <dgm:presLayoutVars>
          <dgm:chMax val="1"/>
          <dgm:bulletEnabled val="1"/>
        </dgm:presLayoutVars>
      </dgm:prSet>
      <dgm:spPr/>
    </dgm:pt>
    <dgm:pt modelId="{0CA25300-ECB3-4435-A94B-627EB1FC7F6B}" type="pres">
      <dgm:prSet presAssocID="{9C25B4F7-18C6-4D9E-BF1C-87E5091155DD}" presName="bracket" presStyleLbl="parChTrans1D1" presStyleIdx="1" presStyleCnt="3"/>
      <dgm:spPr/>
    </dgm:pt>
    <dgm:pt modelId="{8FE7F852-0DE7-4364-BD01-7F8A6D459FC3}" type="pres">
      <dgm:prSet presAssocID="{9C25B4F7-18C6-4D9E-BF1C-87E5091155DD}" presName="spH" presStyleCnt="0"/>
      <dgm:spPr/>
    </dgm:pt>
    <dgm:pt modelId="{7F7B0AA1-74CE-40EF-9830-F118E291210B}" type="pres">
      <dgm:prSet presAssocID="{9C25B4F7-18C6-4D9E-BF1C-87E5091155DD}" presName="desTx" presStyleLbl="node1" presStyleIdx="1" presStyleCnt="3" custScaleY="53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BC575-1E09-427A-9B48-0CBC2B8B9503}" type="pres">
      <dgm:prSet presAssocID="{CA04455E-4E29-4BCD-815F-31FEBECBE365}" presName="spV" presStyleCnt="0"/>
      <dgm:spPr/>
    </dgm:pt>
    <dgm:pt modelId="{EE9E658F-28B1-46DB-884A-AE36E9C38151}" type="pres">
      <dgm:prSet presAssocID="{B094F451-DC10-4C25-B6F4-E071F78BFC2A}" presName="linNode" presStyleCnt="0"/>
      <dgm:spPr/>
    </dgm:pt>
    <dgm:pt modelId="{86DAA402-8A56-416F-8599-82CF120B1329}" type="pres">
      <dgm:prSet presAssocID="{B094F451-DC10-4C25-B6F4-E071F78BFC2A}" presName="parTx" presStyleLbl="revTx" presStyleIdx="2" presStyleCnt="3">
        <dgm:presLayoutVars>
          <dgm:chMax val="1"/>
          <dgm:bulletEnabled val="1"/>
        </dgm:presLayoutVars>
      </dgm:prSet>
      <dgm:spPr/>
    </dgm:pt>
    <dgm:pt modelId="{8E151BC7-528E-4B69-BD84-7B738119F0DD}" type="pres">
      <dgm:prSet presAssocID="{B094F451-DC10-4C25-B6F4-E071F78BFC2A}" presName="bracket" presStyleLbl="parChTrans1D1" presStyleIdx="2" presStyleCnt="3"/>
      <dgm:spPr/>
    </dgm:pt>
    <dgm:pt modelId="{0F6299BC-A76A-4BCC-B1E9-23EEDD6F4E1A}" type="pres">
      <dgm:prSet presAssocID="{B094F451-DC10-4C25-B6F4-E071F78BFC2A}" presName="spH" presStyleCnt="0"/>
      <dgm:spPr/>
    </dgm:pt>
    <dgm:pt modelId="{EE405E4F-D9C6-462E-8594-A9D34EC3107D}" type="pres">
      <dgm:prSet presAssocID="{B094F451-DC10-4C25-B6F4-E071F78BFC2A}" presName="desTx" presStyleLbl="node1" presStyleIdx="2" presStyleCnt="3" custScaleY="52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FABC65-D5B2-4B1C-A819-1B52827010A5}" type="presOf" srcId="{0C0A2FDA-DDEE-4C77-BFAA-9DAFB1199FFF}" destId="{5506EA52-700D-4E43-A23D-BE5E58E61923}" srcOrd="0" destOrd="0" presId="urn:diagrams.loki3.com/BracketList"/>
    <dgm:cxn modelId="{DBAA4C1A-9FC0-4B09-A327-25D183294A2F}" srcId="{23FC843E-1A8F-4C3A-8BF1-B7C9D22FEF38}" destId="{A55A9D3F-F3F7-4572-B1EC-CF78BC11F0E0}" srcOrd="2" destOrd="0" parTransId="{B85F7DDA-C975-4897-8566-83F22A406F42}" sibTransId="{9F2D13DF-6FFB-4E2A-9273-0354E78B7909}"/>
    <dgm:cxn modelId="{F8240D4F-491E-4F78-8C78-C32DE210C7C8}" type="presOf" srcId="{B094F451-DC10-4C25-B6F4-E071F78BFC2A}" destId="{86DAA402-8A56-416F-8599-82CF120B1329}" srcOrd="0" destOrd="0" presId="urn:diagrams.loki3.com/BracketList"/>
    <dgm:cxn modelId="{86C932BF-BFA4-4227-BF88-0289396DA8A5}" srcId="{23FC843E-1A8F-4C3A-8BF1-B7C9D22FEF38}" destId="{AC5A3DB8-C0C0-477C-8695-473EF8AF7D7C}" srcOrd="1" destOrd="0" parTransId="{9CB8E115-08B5-4F1A-97AA-4D3B4E02958C}" sibTransId="{D4DD5670-24F7-46D6-94BF-D31C2900E22F}"/>
    <dgm:cxn modelId="{B64A29B6-CD9E-40FB-8F45-C70A66271861}" type="presOf" srcId="{F6BFB76B-84D3-49FC-B2AF-4FC32742E081}" destId="{EE405E4F-D9C6-462E-8594-A9D34EC3107D}" srcOrd="0" destOrd="0" presId="urn:diagrams.loki3.com/BracketList"/>
    <dgm:cxn modelId="{048163CF-A670-4C5D-99E3-AF2F05027A46}" type="presOf" srcId="{A55A9D3F-F3F7-4572-B1EC-CF78BC11F0E0}" destId="{68D7F101-C3FF-49BE-B77F-2C1EF05BFC2A}" srcOrd="0" destOrd="2" presId="urn:diagrams.loki3.com/BracketList"/>
    <dgm:cxn modelId="{B7806140-1EA4-412C-BF4D-47CC414063BF}" type="presOf" srcId="{23FC843E-1A8F-4C3A-8BF1-B7C9D22FEF38}" destId="{BF56E8A5-6511-49FC-B111-F97450B11470}" srcOrd="0" destOrd="0" presId="urn:diagrams.loki3.com/BracketList"/>
    <dgm:cxn modelId="{772CAFF5-D675-4659-B836-8A86646E8E3B}" type="presOf" srcId="{9C25B4F7-18C6-4D9E-BF1C-87E5091155DD}" destId="{D44507F5-B54D-45DD-8ACC-EBF1278BA189}" srcOrd="0" destOrd="0" presId="urn:diagrams.loki3.com/BracketList"/>
    <dgm:cxn modelId="{93CDB595-FB22-4A59-8EA3-3303C7079D27}" srcId="{0C0A2FDA-DDEE-4C77-BFAA-9DAFB1199FFF}" destId="{B094F451-DC10-4C25-B6F4-E071F78BFC2A}" srcOrd="2" destOrd="0" parTransId="{001D21A5-A535-4A54-85A1-1410F9A05053}" sibTransId="{06DF08FA-1A5B-436C-BE75-900B9D032562}"/>
    <dgm:cxn modelId="{56AEE4DC-E04D-4FEC-95C2-21E25EB1814D}" srcId="{23FC843E-1A8F-4C3A-8BF1-B7C9D22FEF38}" destId="{44E4BFB2-00EF-4853-AFC3-EC392A8CBC1B}" srcOrd="0" destOrd="0" parTransId="{EFF1DC86-8D37-4119-BDEC-95DE62D52FE9}" sibTransId="{81C7F601-096E-4B29-8496-1AD1C4096378}"/>
    <dgm:cxn modelId="{6733C76E-4435-44C3-B0F7-88E7342249E5}" srcId="{0C0A2FDA-DDEE-4C77-BFAA-9DAFB1199FFF}" destId="{9C25B4F7-18C6-4D9E-BF1C-87E5091155DD}" srcOrd="1" destOrd="0" parTransId="{EF7968BC-4A07-4250-A86C-80626F6A7623}" sibTransId="{CA04455E-4E29-4BCD-815F-31FEBECBE365}"/>
    <dgm:cxn modelId="{4E683E35-0712-457D-8A95-9BFB56414D62}" srcId="{B094F451-DC10-4C25-B6F4-E071F78BFC2A}" destId="{F6BFB76B-84D3-49FC-B2AF-4FC32742E081}" srcOrd="0" destOrd="0" parTransId="{9E372584-E516-4605-8D97-777F76BDC0D6}" sibTransId="{A13613E7-ED5A-45DA-968B-067EE14B35F4}"/>
    <dgm:cxn modelId="{95F90D28-91E0-495C-BE01-D8974E158CED}" srcId="{0C0A2FDA-DDEE-4C77-BFAA-9DAFB1199FFF}" destId="{23FC843E-1A8F-4C3A-8BF1-B7C9D22FEF38}" srcOrd="0" destOrd="0" parTransId="{84334817-4933-46D4-BF5F-E48D18245485}" sibTransId="{67F1A1FF-FB40-4976-B6EF-AD4083BA83C9}"/>
    <dgm:cxn modelId="{FFCF836A-4631-4B6B-BDE9-5B47876AEE82}" type="presOf" srcId="{44E4BFB2-00EF-4853-AFC3-EC392A8CBC1B}" destId="{68D7F101-C3FF-49BE-B77F-2C1EF05BFC2A}" srcOrd="0" destOrd="0" presId="urn:diagrams.loki3.com/BracketList"/>
    <dgm:cxn modelId="{0F5B5335-C856-4A62-B72C-C4452B8F59CF}" type="presOf" srcId="{AC5A3DB8-C0C0-477C-8695-473EF8AF7D7C}" destId="{68D7F101-C3FF-49BE-B77F-2C1EF05BFC2A}" srcOrd="0" destOrd="1" presId="urn:diagrams.loki3.com/BracketList"/>
    <dgm:cxn modelId="{B3C1DC09-EA12-4E4D-9F60-B9CEDA2E8F39}" srcId="{9C25B4F7-18C6-4D9E-BF1C-87E5091155DD}" destId="{F07679AE-B852-4106-9D33-264D6646B9A0}" srcOrd="0" destOrd="0" parTransId="{A59757CA-5DA4-4E26-A05E-3A0B299A1054}" sibTransId="{992811FD-A42C-4141-B042-76A253277CA8}"/>
    <dgm:cxn modelId="{A22E7CC5-6228-4A95-AEB3-1DB1EF9252D6}" type="presOf" srcId="{F07679AE-B852-4106-9D33-264D6646B9A0}" destId="{7F7B0AA1-74CE-40EF-9830-F118E291210B}" srcOrd="0" destOrd="0" presId="urn:diagrams.loki3.com/BracketList"/>
    <dgm:cxn modelId="{84DBDBB9-4350-44DF-82D2-1757B17C0AEC}" type="presParOf" srcId="{5506EA52-700D-4E43-A23D-BE5E58E61923}" destId="{7818F417-2F0C-476F-BA27-8DF2251A20BD}" srcOrd="0" destOrd="0" presId="urn:diagrams.loki3.com/BracketList"/>
    <dgm:cxn modelId="{DB42FB0E-37F2-442E-8933-F432E9A2A6E5}" type="presParOf" srcId="{7818F417-2F0C-476F-BA27-8DF2251A20BD}" destId="{BF56E8A5-6511-49FC-B111-F97450B11470}" srcOrd="0" destOrd="0" presId="urn:diagrams.loki3.com/BracketList"/>
    <dgm:cxn modelId="{13C05642-7D61-4216-A51F-60637D126E3D}" type="presParOf" srcId="{7818F417-2F0C-476F-BA27-8DF2251A20BD}" destId="{9EAA0E67-F51F-4C4B-8337-7254E19CD3B0}" srcOrd="1" destOrd="0" presId="urn:diagrams.loki3.com/BracketList"/>
    <dgm:cxn modelId="{4CB5D6E0-A7EA-4B16-876D-9CE3824538B4}" type="presParOf" srcId="{7818F417-2F0C-476F-BA27-8DF2251A20BD}" destId="{98C4B5ED-8254-4AE6-9F9C-3867FC814FA9}" srcOrd="2" destOrd="0" presId="urn:diagrams.loki3.com/BracketList"/>
    <dgm:cxn modelId="{7AE8D560-49AF-4CC5-A6D2-AF3592A371EE}" type="presParOf" srcId="{7818F417-2F0C-476F-BA27-8DF2251A20BD}" destId="{68D7F101-C3FF-49BE-B77F-2C1EF05BFC2A}" srcOrd="3" destOrd="0" presId="urn:diagrams.loki3.com/BracketList"/>
    <dgm:cxn modelId="{4013260B-D00E-4C75-8F70-26250C0BC832}" type="presParOf" srcId="{5506EA52-700D-4E43-A23D-BE5E58E61923}" destId="{2E726ACC-840A-4545-ACA8-4736DC14C910}" srcOrd="1" destOrd="0" presId="urn:diagrams.loki3.com/BracketList"/>
    <dgm:cxn modelId="{75761707-1D17-4267-9E68-A0206707D8DA}" type="presParOf" srcId="{5506EA52-700D-4E43-A23D-BE5E58E61923}" destId="{C52BFC77-AB2D-405A-AA0C-1729473865F6}" srcOrd="2" destOrd="0" presId="urn:diagrams.loki3.com/BracketList"/>
    <dgm:cxn modelId="{F2DBF7F3-4E2A-42E8-9D4D-9B442D2D7874}" type="presParOf" srcId="{C52BFC77-AB2D-405A-AA0C-1729473865F6}" destId="{D44507F5-B54D-45DD-8ACC-EBF1278BA189}" srcOrd="0" destOrd="0" presId="urn:diagrams.loki3.com/BracketList"/>
    <dgm:cxn modelId="{CEF798BB-8858-437A-869A-D48177AB04A0}" type="presParOf" srcId="{C52BFC77-AB2D-405A-AA0C-1729473865F6}" destId="{0CA25300-ECB3-4435-A94B-627EB1FC7F6B}" srcOrd="1" destOrd="0" presId="urn:diagrams.loki3.com/BracketList"/>
    <dgm:cxn modelId="{E07379C4-2F0E-4EC2-A740-FD00136A69AC}" type="presParOf" srcId="{C52BFC77-AB2D-405A-AA0C-1729473865F6}" destId="{8FE7F852-0DE7-4364-BD01-7F8A6D459FC3}" srcOrd="2" destOrd="0" presId="urn:diagrams.loki3.com/BracketList"/>
    <dgm:cxn modelId="{B7B3075D-BCFB-4075-8B1E-CFC609AA0DCA}" type="presParOf" srcId="{C52BFC77-AB2D-405A-AA0C-1729473865F6}" destId="{7F7B0AA1-74CE-40EF-9830-F118E291210B}" srcOrd="3" destOrd="0" presId="urn:diagrams.loki3.com/BracketList"/>
    <dgm:cxn modelId="{0F0F950C-DEED-4701-8343-4CF15547ECA3}" type="presParOf" srcId="{5506EA52-700D-4E43-A23D-BE5E58E61923}" destId="{0DEBC575-1E09-427A-9B48-0CBC2B8B9503}" srcOrd="3" destOrd="0" presId="urn:diagrams.loki3.com/BracketList"/>
    <dgm:cxn modelId="{55F3A181-8C01-487B-9DF2-2FBE14685C96}" type="presParOf" srcId="{5506EA52-700D-4E43-A23D-BE5E58E61923}" destId="{EE9E658F-28B1-46DB-884A-AE36E9C38151}" srcOrd="4" destOrd="0" presId="urn:diagrams.loki3.com/BracketList"/>
    <dgm:cxn modelId="{7E2A5A0C-C4D0-49B6-987F-A63C8D4A64D5}" type="presParOf" srcId="{EE9E658F-28B1-46DB-884A-AE36E9C38151}" destId="{86DAA402-8A56-416F-8599-82CF120B1329}" srcOrd="0" destOrd="0" presId="urn:diagrams.loki3.com/BracketList"/>
    <dgm:cxn modelId="{FED04907-EB4B-4B99-94F2-6E5D2877360A}" type="presParOf" srcId="{EE9E658F-28B1-46DB-884A-AE36E9C38151}" destId="{8E151BC7-528E-4B69-BD84-7B738119F0DD}" srcOrd="1" destOrd="0" presId="urn:diagrams.loki3.com/BracketList"/>
    <dgm:cxn modelId="{2599EEE2-E3A9-4A02-AAF1-952717897295}" type="presParOf" srcId="{EE9E658F-28B1-46DB-884A-AE36E9C38151}" destId="{0F6299BC-A76A-4BCC-B1E9-23EEDD6F4E1A}" srcOrd="2" destOrd="0" presId="urn:diagrams.loki3.com/BracketList"/>
    <dgm:cxn modelId="{7BDF7298-2F78-40D1-88C3-FB67D5165D34}" type="presParOf" srcId="{EE9E658F-28B1-46DB-884A-AE36E9C38151}" destId="{EE405E4F-D9C6-462E-8594-A9D34EC3107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6E8A5-6511-49FC-B111-F97450B11470}">
      <dsp:nvSpPr>
        <dsp:cNvPr id="0" name=""/>
        <dsp:cNvSpPr/>
      </dsp:nvSpPr>
      <dsp:spPr>
        <a:xfrm>
          <a:off x="0" y="299655"/>
          <a:ext cx="2940423" cy="8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Pre-Production</a:t>
          </a:r>
          <a:endParaRPr lang="en-US" sz="2400" kern="1200" dirty="0"/>
        </a:p>
      </dsp:txBody>
      <dsp:txXfrm>
        <a:off x="0" y="299655"/>
        <a:ext cx="2940423" cy="851400"/>
      </dsp:txXfrm>
    </dsp:sp>
    <dsp:sp modelId="{9EAA0E67-F51F-4C4B-8337-7254E19CD3B0}">
      <dsp:nvSpPr>
        <dsp:cNvPr id="0" name=""/>
        <dsp:cNvSpPr/>
      </dsp:nvSpPr>
      <dsp:spPr>
        <a:xfrm>
          <a:off x="2940423" y="179927"/>
          <a:ext cx="588084" cy="109085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7F101-C3FF-49BE-B77F-2C1EF05BFC2A}">
      <dsp:nvSpPr>
        <dsp:cNvPr id="0" name=""/>
        <dsp:cNvSpPr/>
      </dsp:nvSpPr>
      <dsp:spPr>
        <a:xfrm>
          <a:off x="3763742" y="179927"/>
          <a:ext cx="7997951" cy="1090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parameters of the project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Preliminary decisions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target audience </a:t>
          </a:r>
          <a:endParaRPr lang="en-US" sz="2000" kern="1200" dirty="0"/>
        </a:p>
      </dsp:txBody>
      <dsp:txXfrm>
        <a:off x="3763742" y="179927"/>
        <a:ext cx="7997951" cy="1090856"/>
      </dsp:txXfrm>
    </dsp:sp>
    <dsp:sp modelId="{D44507F5-B54D-45DD-8ACC-EBF1278BA189}">
      <dsp:nvSpPr>
        <dsp:cNvPr id="0" name=""/>
        <dsp:cNvSpPr/>
      </dsp:nvSpPr>
      <dsp:spPr>
        <a:xfrm>
          <a:off x="0" y="1771465"/>
          <a:ext cx="2940423" cy="8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Production</a:t>
          </a:r>
          <a:endParaRPr lang="en-US" sz="2800" kern="1200" dirty="0"/>
        </a:p>
      </dsp:txBody>
      <dsp:txXfrm>
        <a:off x="0" y="1771465"/>
        <a:ext cx="2940423" cy="851400"/>
      </dsp:txXfrm>
    </dsp:sp>
    <dsp:sp modelId="{0CA25300-ECB3-4435-A94B-627EB1FC7F6B}">
      <dsp:nvSpPr>
        <dsp:cNvPr id="0" name=""/>
        <dsp:cNvSpPr/>
      </dsp:nvSpPr>
      <dsp:spPr>
        <a:xfrm>
          <a:off x="2940423" y="1425584"/>
          <a:ext cx="588084" cy="15431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B0AA1-74CE-40EF-9830-F118E291210B}">
      <dsp:nvSpPr>
        <dsp:cNvPr id="0" name=""/>
        <dsp:cNvSpPr/>
      </dsp:nvSpPr>
      <dsp:spPr>
        <a:xfrm>
          <a:off x="3763742" y="1782154"/>
          <a:ext cx="7997951" cy="830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Work in a design software to create an original digital graphic </a:t>
          </a:r>
          <a:endParaRPr lang="en-US" sz="2300" kern="1200" dirty="0"/>
        </a:p>
      </dsp:txBody>
      <dsp:txXfrm>
        <a:off x="3763742" y="1782154"/>
        <a:ext cx="7997951" cy="830020"/>
      </dsp:txXfrm>
    </dsp:sp>
    <dsp:sp modelId="{86DAA402-8A56-416F-8599-82CF120B1329}">
      <dsp:nvSpPr>
        <dsp:cNvPr id="0" name=""/>
        <dsp:cNvSpPr/>
      </dsp:nvSpPr>
      <dsp:spPr>
        <a:xfrm>
          <a:off x="0" y="3469427"/>
          <a:ext cx="2940423" cy="8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Post-Production</a:t>
          </a:r>
          <a:endParaRPr lang="en-US" sz="2800" kern="1200" dirty="0"/>
        </a:p>
      </dsp:txBody>
      <dsp:txXfrm>
        <a:off x="0" y="3469427"/>
        <a:ext cx="2940423" cy="851400"/>
      </dsp:txXfrm>
    </dsp:sp>
    <dsp:sp modelId="{8E151BC7-528E-4B69-BD84-7B738119F0DD}">
      <dsp:nvSpPr>
        <dsp:cNvPr id="0" name=""/>
        <dsp:cNvSpPr/>
      </dsp:nvSpPr>
      <dsp:spPr>
        <a:xfrm>
          <a:off x="2940423" y="3123546"/>
          <a:ext cx="588084" cy="15431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05E4F-D9C6-462E-8594-A9D34EC3107D}">
      <dsp:nvSpPr>
        <dsp:cNvPr id="0" name=""/>
        <dsp:cNvSpPr/>
      </dsp:nvSpPr>
      <dsp:spPr>
        <a:xfrm>
          <a:off x="3763742" y="3492964"/>
          <a:ext cx="7997951" cy="80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Optimize the graphic for specific client needs</a:t>
          </a:r>
          <a:endParaRPr lang="en-US" sz="2300" kern="1200" dirty="0"/>
        </a:p>
      </dsp:txBody>
      <dsp:txXfrm>
        <a:off x="3763742" y="3492964"/>
        <a:ext cx="7997951" cy="804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Graphics:</a:t>
            </a:r>
            <a:br>
              <a:rPr lang="en-US" dirty="0" smtClean="0"/>
            </a:br>
            <a:r>
              <a:rPr lang="en-US" sz="4000" dirty="0" smtClean="0"/>
              <a:t>Production Methods, software, &amp; Hardware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103.02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Phases for Producing Graphics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542976"/>
              </p:ext>
            </p:extLst>
          </p:nvPr>
        </p:nvGraphicFramePr>
        <p:xfrm>
          <a:off x="215153" y="2011363"/>
          <a:ext cx="11761694" cy="484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23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1)  Pre-Production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29609"/>
            <a:ext cx="9784080" cy="464013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Determine the overall </a:t>
            </a:r>
            <a:r>
              <a:rPr lang="en-US" sz="3200" b="1" dirty="0" smtClean="0"/>
              <a:t>purpose</a:t>
            </a:r>
            <a:r>
              <a:rPr lang="en-US" sz="3200" dirty="0" smtClean="0"/>
              <a:t> of the project</a:t>
            </a:r>
          </a:p>
          <a:p>
            <a:r>
              <a:rPr lang="en-US" sz="3200" b="1" dirty="0" smtClean="0"/>
              <a:t>Sketch</a:t>
            </a:r>
            <a:r>
              <a:rPr lang="en-US" sz="3200" dirty="0" smtClean="0"/>
              <a:t> possible design ideas</a:t>
            </a:r>
          </a:p>
          <a:p>
            <a:r>
              <a:rPr lang="en-US" sz="3200" dirty="0" smtClean="0"/>
              <a:t>Arrange possible design components into a balanced and unified </a:t>
            </a:r>
            <a:r>
              <a:rPr lang="en-US" sz="3200" b="1" dirty="0" smtClean="0"/>
              <a:t>layout</a:t>
            </a:r>
          </a:p>
          <a:p>
            <a:r>
              <a:rPr lang="en-US" sz="3200" dirty="0" smtClean="0"/>
              <a:t>Choose an appropriate </a:t>
            </a:r>
            <a:r>
              <a:rPr lang="en-US" sz="3200" b="1" dirty="0" smtClean="0"/>
              <a:t>color scheme </a:t>
            </a:r>
          </a:p>
          <a:p>
            <a:r>
              <a:rPr lang="en-US" sz="3200" dirty="0" smtClean="0"/>
              <a:t>Determine specific </a:t>
            </a:r>
            <a:r>
              <a:rPr lang="en-US" sz="3200" b="1" dirty="0" smtClean="0"/>
              <a:t>hardware</a:t>
            </a:r>
            <a:r>
              <a:rPr lang="en-US" sz="3200" dirty="0" smtClean="0"/>
              <a:t> needs</a:t>
            </a:r>
          </a:p>
          <a:p>
            <a:pPr lvl="2"/>
            <a:r>
              <a:rPr lang="en-US" sz="2800" dirty="0" smtClean="0"/>
              <a:t>Computer</a:t>
            </a:r>
          </a:p>
          <a:p>
            <a:pPr lvl="2"/>
            <a:r>
              <a:rPr lang="en-US" sz="2800" dirty="0" smtClean="0"/>
              <a:t>Still Photo Camera</a:t>
            </a:r>
          </a:p>
          <a:p>
            <a:pPr lvl="2"/>
            <a:r>
              <a:rPr lang="en-US" sz="2800" dirty="0" smtClean="0"/>
              <a:t>Graphic Tablet</a:t>
            </a:r>
          </a:p>
          <a:p>
            <a:pPr lvl="2"/>
            <a:r>
              <a:rPr lang="en-US" sz="2800" dirty="0" smtClean="0"/>
              <a:t>Scanner</a:t>
            </a:r>
          </a:p>
        </p:txBody>
      </p:sp>
    </p:spTree>
    <p:extLst>
      <p:ext uri="{BB962C8B-B14F-4D97-AF65-F5344CB8AC3E}">
        <p14:creationId xmlns:p14="http://schemas.microsoft.com/office/powerpoint/2010/main" val="134610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1)  Pre-Production </a:t>
            </a:r>
            <a:r>
              <a:rPr lang="en-US" sz="2800" dirty="0" smtClean="0"/>
              <a:t>(continued)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29609"/>
            <a:ext cx="9784080" cy="464013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Determine specific software needs</a:t>
            </a:r>
          </a:p>
          <a:p>
            <a:pPr lvl="2"/>
            <a:r>
              <a:rPr lang="en-US" sz="3000" dirty="0" smtClean="0"/>
              <a:t>Paint Program</a:t>
            </a:r>
          </a:p>
          <a:p>
            <a:pPr lvl="4"/>
            <a:r>
              <a:rPr lang="en-US" sz="3000" dirty="0" smtClean="0"/>
              <a:t>Digital graphic editing program that creates and/or edits bitmap graphics (ex: Adobe Photoshop)</a:t>
            </a:r>
          </a:p>
          <a:p>
            <a:pPr lvl="2"/>
            <a:r>
              <a:rPr lang="en-US" sz="3000" dirty="0" smtClean="0"/>
              <a:t>Draw Program</a:t>
            </a:r>
          </a:p>
          <a:p>
            <a:pPr lvl="4"/>
            <a:r>
              <a:rPr lang="en-US" sz="3000" dirty="0" smtClean="0"/>
              <a:t>Digital graphic editing program that create and/or edits vector graphics (ex: Adobe Illustrator)</a:t>
            </a:r>
          </a:p>
        </p:txBody>
      </p:sp>
    </p:spTree>
    <p:extLst>
      <p:ext uri="{BB962C8B-B14F-4D97-AF65-F5344CB8AC3E}">
        <p14:creationId xmlns:p14="http://schemas.microsoft.com/office/powerpoint/2010/main" val="203526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2)  Production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29609"/>
            <a:ext cx="9784080" cy="46401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Import or place existing graphics onto canvas using a digital graphic editing software</a:t>
            </a:r>
          </a:p>
          <a:p>
            <a:r>
              <a:rPr lang="en-US" sz="3200" dirty="0" smtClean="0"/>
              <a:t>Draw or create original graphics</a:t>
            </a:r>
          </a:p>
          <a:p>
            <a:r>
              <a:rPr lang="en-US" sz="3200" dirty="0" smtClean="0"/>
              <a:t>Add text to the design </a:t>
            </a:r>
          </a:p>
          <a:p>
            <a:r>
              <a:rPr lang="en-US" sz="3200" dirty="0" smtClean="0"/>
              <a:t>Edit the design components and arrange them to convey intended message to the target audience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4680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2)  Production </a:t>
            </a:r>
            <a:r>
              <a:rPr lang="en-US" sz="2800" dirty="0" smtClean="0"/>
              <a:t>(continued)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29609"/>
            <a:ext cx="9784080" cy="464013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Graphic Editing Terms </a:t>
            </a:r>
          </a:p>
          <a:p>
            <a:pPr lvl="2"/>
            <a:r>
              <a:rPr lang="en-US" sz="2800" dirty="0" smtClean="0"/>
              <a:t>Opacity: adjustable feature of a layer that determines how little or how much you can see through the design component; transparency </a:t>
            </a:r>
          </a:p>
          <a:p>
            <a:pPr lvl="2"/>
            <a:r>
              <a:rPr lang="en-US" sz="2800" dirty="0" smtClean="0"/>
              <a:t>Filters: preset effects used to quickly adjust a graphic’s appearance</a:t>
            </a:r>
          </a:p>
          <a:p>
            <a:pPr lvl="2"/>
            <a:r>
              <a:rPr lang="en-US" sz="2800" dirty="0" smtClean="0"/>
              <a:t>Grids &amp; Rulers: measuring tools used to assist in the scaling, arranging, and spacing of design components</a:t>
            </a:r>
          </a:p>
          <a:p>
            <a:pPr lvl="2"/>
            <a:r>
              <a:rPr lang="en-US" sz="2800" dirty="0" smtClean="0"/>
              <a:t>Gradient: a gradual change of color within a design component</a:t>
            </a:r>
          </a:p>
          <a:p>
            <a:pPr lvl="2"/>
            <a:r>
              <a:rPr lang="en-US" sz="2800" dirty="0" smtClean="0"/>
              <a:t>Layer Styles: preset effects applied to graphics and/or text within a design that add depth and dimension </a:t>
            </a:r>
          </a:p>
        </p:txBody>
      </p:sp>
    </p:spTree>
    <p:extLst>
      <p:ext uri="{BB962C8B-B14F-4D97-AF65-F5344CB8AC3E}">
        <p14:creationId xmlns:p14="http://schemas.microsoft.com/office/powerpoint/2010/main" val="178905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3</a:t>
            </a:r>
            <a:r>
              <a:rPr lang="en-US" sz="4800" dirty="0" smtClean="0"/>
              <a:t>)  Post-Production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29609"/>
            <a:ext cx="9784080" cy="46401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Primary use for the graphic design </a:t>
            </a:r>
          </a:p>
          <a:p>
            <a:r>
              <a:rPr lang="en-US" sz="3200" dirty="0" smtClean="0"/>
              <a:t>File size requirements</a:t>
            </a:r>
          </a:p>
          <a:p>
            <a:r>
              <a:rPr lang="en-US" sz="3200" dirty="0" smtClean="0"/>
              <a:t>File format requirements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3315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3</a:t>
            </a:r>
            <a:r>
              <a:rPr lang="en-US" sz="4800" dirty="0" smtClean="0"/>
              <a:t>)  Post-Production </a:t>
            </a:r>
            <a:r>
              <a:rPr lang="en-US" sz="2400" dirty="0" smtClean="0"/>
              <a:t>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39964"/>
            <a:ext cx="5350624" cy="484632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.JPEG</a:t>
            </a:r>
          </a:p>
          <a:p>
            <a:pPr lvl="2"/>
            <a:r>
              <a:rPr lang="en-US" sz="2600" dirty="0" smtClean="0"/>
              <a:t>Most common graphic format </a:t>
            </a:r>
          </a:p>
          <a:p>
            <a:pPr lvl="2"/>
            <a:r>
              <a:rPr lang="en-US" sz="2600" dirty="0" smtClean="0"/>
              <a:t>Full color (16.7 million colors)</a:t>
            </a:r>
          </a:p>
          <a:p>
            <a:pPr lvl="2"/>
            <a:r>
              <a:rPr lang="en-US" sz="2600" dirty="0" smtClean="0"/>
              <a:t>Relatively small file size</a:t>
            </a:r>
          </a:p>
          <a:p>
            <a:r>
              <a:rPr lang="en-US" sz="3000" dirty="0" smtClean="0"/>
              <a:t>.GIF</a:t>
            </a:r>
          </a:p>
          <a:p>
            <a:pPr lvl="2"/>
            <a:r>
              <a:rPr lang="en-US" sz="2600" dirty="0" smtClean="0"/>
              <a:t>Indexed color format (256 colors)</a:t>
            </a:r>
          </a:p>
          <a:p>
            <a:pPr lvl="2"/>
            <a:r>
              <a:rPr lang="en-US" sz="2600" dirty="0" smtClean="0"/>
              <a:t>Supports simple transparency layer</a:t>
            </a:r>
          </a:p>
          <a:p>
            <a:r>
              <a:rPr lang="en-US" sz="3000" dirty="0" smtClean="0"/>
              <a:t>.PNG</a:t>
            </a:r>
          </a:p>
          <a:p>
            <a:pPr lvl="1"/>
            <a:r>
              <a:rPr lang="en-US" sz="2800" dirty="0" smtClean="0"/>
              <a:t>Supports advanced transparency </a:t>
            </a:r>
          </a:p>
          <a:p>
            <a:pPr lvl="1"/>
            <a:r>
              <a:rPr lang="en-US" sz="2800" dirty="0" smtClean="0"/>
              <a:t>Relatively average file size</a:t>
            </a:r>
          </a:p>
          <a:p>
            <a:pPr lvl="1"/>
            <a:r>
              <a:rPr lang="en-US" sz="2800" dirty="0" smtClean="0"/>
              <a:t>Can be interlaced, optimizing for Internet use </a:t>
            </a:r>
          </a:p>
          <a:p>
            <a:pPr marL="228600" lvl="1" indent="0">
              <a:buNone/>
            </a:pPr>
            <a:endParaRPr lang="en-US" sz="2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32118" y="1939964"/>
            <a:ext cx="5404069" cy="484632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.TIFF</a:t>
            </a:r>
          </a:p>
          <a:p>
            <a:pPr lvl="2"/>
            <a:r>
              <a:rPr lang="en-US" sz="2600" dirty="0" smtClean="0"/>
              <a:t>Versatile graphic file type that can use a variety of color formats</a:t>
            </a:r>
          </a:p>
          <a:p>
            <a:pPr lvl="2"/>
            <a:r>
              <a:rPr lang="en-US" sz="2600" dirty="0" smtClean="0"/>
              <a:t>Works best for desktop publishing or print work </a:t>
            </a:r>
            <a:endParaRPr lang="en-US" sz="2400" dirty="0" smtClean="0"/>
          </a:p>
          <a:p>
            <a:r>
              <a:rPr lang="en-US" sz="3000" dirty="0" smtClean="0"/>
              <a:t>.TGA</a:t>
            </a:r>
          </a:p>
          <a:p>
            <a:pPr lvl="2"/>
            <a:r>
              <a:rPr lang="en-US" sz="2600" dirty="0" smtClean="0"/>
              <a:t>Most commonly used by digital scanners; relatively large file size</a:t>
            </a:r>
          </a:p>
          <a:p>
            <a:pPr lvl="2"/>
            <a:r>
              <a:rPr lang="en-US" sz="2600" dirty="0" smtClean="0"/>
              <a:t>Full color format (16.7 million colors)</a:t>
            </a:r>
          </a:p>
          <a:p>
            <a:r>
              <a:rPr lang="en-US" sz="3000" dirty="0" smtClean="0"/>
              <a:t>.PSD</a:t>
            </a:r>
          </a:p>
          <a:p>
            <a:pPr lvl="2"/>
            <a:r>
              <a:rPr lang="en-US" sz="2600" dirty="0" smtClean="0"/>
              <a:t>Native file type to Adobe Photoshop</a:t>
            </a:r>
          </a:p>
          <a:p>
            <a:pPr lvl="2"/>
            <a:r>
              <a:rPr lang="en-US" sz="2600" dirty="0" smtClean="0"/>
              <a:t>Does not compress layers</a:t>
            </a:r>
          </a:p>
          <a:p>
            <a:pPr lvl="2"/>
            <a:r>
              <a:rPr lang="en-US" sz="2600" dirty="0" smtClean="0"/>
              <a:t>Can only be opened / edited in Photoshop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60571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30</TotalTime>
  <Words>390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Graphics: Production Methods, software, &amp; Hardware</vt:lpstr>
      <vt:lpstr>3 Phases for Producing Graphics</vt:lpstr>
      <vt:lpstr>1)  Pre-Production</vt:lpstr>
      <vt:lpstr>1)  Pre-Production (continued)</vt:lpstr>
      <vt:lpstr>2)  Production</vt:lpstr>
      <vt:lpstr>2)  Production (continued)</vt:lpstr>
      <vt:lpstr>3)  Post-Production</vt:lpstr>
      <vt:lpstr>3)  Post-Production (continued)</vt:lpstr>
    </vt:vector>
  </TitlesOfParts>
  <Company>GCS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Graphics: Production Methods, software, &amp; Hardware</dc:title>
  <dc:creator>Miranda Buchanan</dc:creator>
  <cp:lastModifiedBy>Miranda Buchanan</cp:lastModifiedBy>
  <cp:revision>6</cp:revision>
  <dcterms:created xsi:type="dcterms:W3CDTF">2015-11-10T17:42:08Z</dcterms:created>
  <dcterms:modified xsi:type="dcterms:W3CDTF">2015-11-10T18:12:43Z</dcterms:modified>
</cp:coreProperties>
</file>