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1" d="100"/>
          <a:sy n="51" d="100"/>
        </p:scale>
        <p:origin x="204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DCC1F-D126-443B-AC00-2D56D67425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25B738-16C9-4C7B-9C48-AC4FAB9D758A}">
      <dgm:prSet phldrT="[Text]" custT="1"/>
      <dgm:spPr/>
      <dgm:t>
        <a:bodyPr/>
        <a:lstStyle/>
        <a:p>
          <a:r>
            <a:rPr lang="en-US" sz="3300" dirty="0" smtClean="0"/>
            <a:t>Pre- Production </a:t>
          </a:r>
        </a:p>
        <a:p>
          <a:r>
            <a:rPr lang="en-US" sz="1800" i="1" dirty="0" smtClean="0"/>
            <a:t>                    Define goals for project</a:t>
          </a:r>
          <a:endParaRPr lang="en-US" sz="1800" i="1" dirty="0"/>
        </a:p>
      </dgm:t>
    </dgm:pt>
    <dgm:pt modelId="{736A163F-0D18-42DC-9AB8-7D039F0339B1}" type="parTrans" cxnId="{0F583F34-3EA8-4D4F-9915-72D1A0AD846A}">
      <dgm:prSet/>
      <dgm:spPr/>
      <dgm:t>
        <a:bodyPr/>
        <a:lstStyle/>
        <a:p>
          <a:endParaRPr lang="en-US"/>
        </a:p>
      </dgm:t>
    </dgm:pt>
    <dgm:pt modelId="{A828E5AD-8170-422C-80FB-489A5487F260}" type="sibTrans" cxnId="{0F583F34-3EA8-4D4F-9915-72D1A0AD846A}">
      <dgm:prSet/>
      <dgm:spPr/>
      <dgm:t>
        <a:bodyPr/>
        <a:lstStyle/>
        <a:p>
          <a:endParaRPr lang="en-US"/>
        </a:p>
      </dgm:t>
    </dgm:pt>
    <dgm:pt modelId="{E704ED79-1D4E-4F7B-8E88-C5AD27840B40}">
      <dgm:prSet phldrT="[Text]" custT="1"/>
      <dgm:spPr/>
      <dgm:t>
        <a:bodyPr/>
        <a:lstStyle/>
        <a:p>
          <a:r>
            <a:rPr lang="en-US" sz="3300" dirty="0" smtClean="0"/>
            <a:t>Production</a:t>
          </a:r>
        </a:p>
        <a:p>
          <a:r>
            <a:rPr lang="en-US" sz="1800" i="1" dirty="0" smtClean="0"/>
            <a:t>                  Use hardware to collect audio / video </a:t>
          </a:r>
          <a:endParaRPr lang="en-US" sz="1800" dirty="0"/>
        </a:p>
      </dgm:t>
    </dgm:pt>
    <dgm:pt modelId="{89D93B97-AD85-4246-9B9D-B5BDB290DACE}" type="parTrans" cxnId="{96B8717E-81B4-46EB-A431-22BEBEE5A5C3}">
      <dgm:prSet/>
      <dgm:spPr/>
      <dgm:t>
        <a:bodyPr/>
        <a:lstStyle/>
        <a:p>
          <a:endParaRPr lang="en-US"/>
        </a:p>
      </dgm:t>
    </dgm:pt>
    <dgm:pt modelId="{2E0FB266-8684-4B9C-9F5F-5F2DD54B7D50}" type="sibTrans" cxnId="{96B8717E-81B4-46EB-A431-22BEBEE5A5C3}">
      <dgm:prSet/>
      <dgm:spPr/>
      <dgm:t>
        <a:bodyPr/>
        <a:lstStyle/>
        <a:p>
          <a:endParaRPr lang="en-US"/>
        </a:p>
      </dgm:t>
    </dgm:pt>
    <dgm:pt modelId="{668D79C2-F549-406F-B0B8-DAE8CE510DBC}">
      <dgm:prSet phldrT="[Text]" custT="1"/>
      <dgm:spPr/>
      <dgm:t>
        <a:bodyPr/>
        <a:lstStyle/>
        <a:p>
          <a:r>
            <a:rPr lang="en-US" sz="3300" dirty="0" smtClean="0"/>
            <a:t>Post-Production</a:t>
          </a:r>
        </a:p>
        <a:p>
          <a:r>
            <a:rPr lang="en-US" sz="1800" u="none" dirty="0" smtClean="0"/>
            <a:t> </a:t>
          </a:r>
          <a:r>
            <a:rPr lang="en-US" sz="1800" i="1" u="none" dirty="0" smtClean="0"/>
            <a:t>Edit media captured to convey the intended message to the audience</a:t>
          </a:r>
          <a:endParaRPr lang="en-US" sz="1800" u="none" dirty="0"/>
        </a:p>
      </dgm:t>
    </dgm:pt>
    <dgm:pt modelId="{224AC6C2-C4B2-4D6F-8C01-F033889708EA}" type="parTrans" cxnId="{19E1E0BA-F79D-4BAE-9430-C6C7296A9791}">
      <dgm:prSet/>
      <dgm:spPr/>
      <dgm:t>
        <a:bodyPr/>
        <a:lstStyle/>
        <a:p>
          <a:endParaRPr lang="en-US"/>
        </a:p>
      </dgm:t>
    </dgm:pt>
    <dgm:pt modelId="{EE077E7C-711A-42DA-8B4D-78C248F2AA3A}" type="sibTrans" cxnId="{19E1E0BA-F79D-4BAE-9430-C6C7296A9791}">
      <dgm:prSet/>
      <dgm:spPr/>
      <dgm:t>
        <a:bodyPr/>
        <a:lstStyle/>
        <a:p>
          <a:endParaRPr lang="en-US"/>
        </a:p>
      </dgm:t>
    </dgm:pt>
    <dgm:pt modelId="{3B0AC483-53E4-42B2-BEDE-6331037D145A}" type="pres">
      <dgm:prSet presAssocID="{607DCC1F-D126-443B-AC00-2D56D6742548}" presName="linear" presStyleCnt="0">
        <dgm:presLayoutVars>
          <dgm:dir/>
          <dgm:animLvl val="lvl"/>
          <dgm:resizeHandles val="exact"/>
        </dgm:presLayoutVars>
      </dgm:prSet>
      <dgm:spPr/>
    </dgm:pt>
    <dgm:pt modelId="{3559DC92-45AC-419B-B24C-5180D56FFD6D}" type="pres">
      <dgm:prSet presAssocID="{5125B738-16C9-4C7B-9C48-AC4FAB9D758A}" presName="parentLin" presStyleCnt="0"/>
      <dgm:spPr/>
    </dgm:pt>
    <dgm:pt modelId="{A802971D-830F-49BF-8A38-33CB26752A42}" type="pres">
      <dgm:prSet presAssocID="{5125B738-16C9-4C7B-9C48-AC4FAB9D758A}" presName="parentLeftMargin" presStyleLbl="node1" presStyleIdx="0" presStyleCnt="3"/>
      <dgm:spPr/>
    </dgm:pt>
    <dgm:pt modelId="{278F1294-A6F2-474C-94D3-B8E4236DA1A6}" type="pres">
      <dgm:prSet presAssocID="{5125B738-16C9-4C7B-9C48-AC4FAB9D758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33F49-51D6-4CE9-A615-3EAD18C91D21}" type="pres">
      <dgm:prSet presAssocID="{5125B738-16C9-4C7B-9C48-AC4FAB9D758A}" presName="negativeSpace" presStyleCnt="0"/>
      <dgm:spPr/>
    </dgm:pt>
    <dgm:pt modelId="{14939611-AC7F-4003-AB19-D9EA1158239D}" type="pres">
      <dgm:prSet presAssocID="{5125B738-16C9-4C7B-9C48-AC4FAB9D758A}" presName="childText" presStyleLbl="conFgAcc1" presStyleIdx="0" presStyleCnt="3">
        <dgm:presLayoutVars>
          <dgm:bulletEnabled val="1"/>
        </dgm:presLayoutVars>
      </dgm:prSet>
      <dgm:spPr/>
    </dgm:pt>
    <dgm:pt modelId="{BD186084-C2C2-461D-9922-D56C2354E3FD}" type="pres">
      <dgm:prSet presAssocID="{A828E5AD-8170-422C-80FB-489A5487F260}" presName="spaceBetweenRectangles" presStyleCnt="0"/>
      <dgm:spPr/>
    </dgm:pt>
    <dgm:pt modelId="{B1ECC806-ED6A-4BA7-9259-DF79E501639E}" type="pres">
      <dgm:prSet presAssocID="{E704ED79-1D4E-4F7B-8E88-C5AD27840B40}" presName="parentLin" presStyleCnt="0"/>
      <dgm:spPr/>
    </dgm:pt>
    <dgm:pt modelId="{456475D6-1787-4217-B04B-971B4B5FB45B}" type="pres">
      <dgm:prSet presAssocID="{E704ED79-1D4E-4F7B-8E88-C5AD27840B40}" presName="parentLeftMargin" presStyleLbl="node1" presStyleIdx="0" presStyleCnt="3"/>
      <dgm:spPr/>
    </dgm:pt>
    <dgm:pt modelId="{BC6793B1-8388-4C9D-9BF9-6F98EB7B640B}" type="pres">
      <dgm:prSet presAssocID="{E704ED79-1D4E-4F7B-8E88-C5AD27840B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9EAE5-B3D6-476B-938D-990731635EFD}" type="pres">
      <dgm:prSet presAssocID="{E704ED79-1D4E-4F7B-8E88-C5AD27840B40}" presName="negativeSpace" presStyleCnt="0"/>
      <dgm:spPr/>
    </dgm:pt>
    <dgm:pt modelId="{45940036-E1B8-4B5E-93FE-351F30C9A940}" type="pres">
      <dgm:prSet presAssocID="{E704ED79-1D4E-4F7B-8E88-C5AD27840B40}" presName="childText" presStyleLbl="conFgAcc1" presStyleIdx="1" presStyleCnt="3">
        <dgm:presLayoutVars>
          <dgm:bulletEnabled val="1"/>
        </dgm:presLayoutVars>
      </dgm:prSet>
      <dgm:spPr/>
    </dgm:pt>
    <dgm:pt modelId="{832D84DF-A0E2-4ED6-A73F-A89BF7438155}" type="pres">
      <dgm:prSet presAssocID="{2E0FB266-8684-4B9C-9F5F-5F2DD54B7D50}" presName="spaceBetweenRectangles" presStyleCnt="0"/>
      <dgm:spPr/>
    </dgm:pt>
    <dgm:pt modelId="{D0BC029E-F2AD-4A03-A504-CCE5E07CF754}" type="pres">
      <dgm:prSet presAssocID="{668D79C2-F549-406F-B0B8-DAE8CE510DBC}" presName="parentLin" presStyleCnt="0"/>
      <dgm:spPr/>
    </dgm:pt>
    <dgm:pt modelId="{32E42A35-777D-40C8-B8EB-0430E88D5743}" type="pres">
      <dgm:prSet presAssocID="{668D79C2-F549-406F-B0B8-DAE8CE510DBC}" presName="parentLeftMargin" presStyleLbl="node1" presStyleIdx="1" presStyleCnt="3"/>
      <dgm:spPr/>
    </dgm:pt>
    <dgm:pt modelId="{C48FE6BF-A427-455F-BB0F-ED2D47133860}" type="pres">
      <dgm:prSet presAssocID="{668D79C2-F549-406F-B0B8-DAE8CE510DB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47610-1B00-4EC7-A757-7D19F02D67C0}" type="pres">
      <dgm:prSet presAssocID="{668D79C2-F549-406F-B0B8-DAE8CE510DBC}" presName="negativeSpace" presStyleCnt="0"/>
      <dgm:spPr/>
    </dgm:pt>
    <dgm:pt modelId="{101A8435-E1F6-4761-A82A-A5E73EDACD6F}" type="pres">
      <dgm:prSet presAssocID="{668D79C2-F549-406F-B0B8-DAE8CE510DB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2386BB6-93AD-472D-B776-3A1E5AA0F13A}" type="presOf" srcId="{E704ED79-1D4E-4F7B-8E88-C5AD27840B40}" destId="{456475D6-1787-4217-B04B-971B4B5FB45B}" srcOrd="0" destOrd="0" presId="urn:microsoft.com/office/officeart/2005/8/layout/list1"/>
    <dgm:cxn modelId="{19E1E0BA-F79D-4BAE-9430-C6C7296A9791}" srcId="{607DCC1F-D126-443B-AC00-2D56D6742548}" destId="{668D79C2-F549-406F-B0B8-DAE8CE510DBC}" srcOrd="2" destOrd="0" parTransId="{224AC6C2-C4B2-4D6F-8C01-F033889708EA}" sibTransId="{EE077E7C-711A-42DA-8B4D-78C248F2AA3A}"/>
    <dgm:cxn modelId="{24D6D8DF-D5E5-4340-B72A-AC972455515F}" type="presOf" srcId="{668D79C2-F549-406F-B0B8-DAE8CE510DBC}" destId="{C48FE6BF-A427-455F-BB0F-ED2D47133860}" srcOrd="1" destOrd="0" presId="urn:microsoft.com/office/officeart/2005/8/layout/list1"/>
    <dgm:cxn modelId="{A1270E65-0BAE-4514-AE86-4768352F18AB}" type="presOf" srcId="{5125B738-16C9-4C7B-9C48-AC4FAB9D758A}" destId="{A802971D-830F-49BF-8A38-33CB26752A42}" srcOrd="0" destOrd="0" presId="urn:microsoft.com/office/officeart/2005/8/layout/list1"/>
    <dgm:cxn modelId="{85B01449-0F1E-4F47-8305-7C578D966968}" type="presOf" srcId="{5125B738-16C9-4C7B-9C48-AC4FAB9D758A}" destId="{278F1294-A6F2-474C-94D3-B8E4236DA1A6}" srcOrd="1" destOrd="0" presId="urn:microsoft.com/office/officeart/2005/8/layout/list1"/>
    <dgm:cxn modelId="{C49F17E1-D96E-45A6-B4F5-0DE78842287A}" type="presOf" srcId="{668D79C2-F549-406F-B0B8-DAE8CE510DBC}" destId="{32E42A35-777D-40C8-B8EB-0430E88D5743}" srcOrd="0" destOrd="0" presId="urn:microsoft.com/office/officeart/2005/8/layout/list1"/>
    <dgm:cxn modelId="{2D5884AA-9D95-4B7C-9A06-6AD0A8870C0B}" type="presOf" srcId="{E704ED79-1D4E-4F7B-8E88-C5AD27840B40}" destId="{BC6793B1-8388-4C9D-9BF9-6F98EB7B640B}" srcOrd="1" destOrd="0" presId="urn:microsoft.com/office/officeart/2005/8/layout/list1"/>
    <dgm:cxn modelId="{0F583F34-3EA8-4D4F-9915-72D1A0AD846A}" srcId="{607DCC1F-D126-443B-AC00-2D56D6742548}" destId="{5125B738-16C9-4C7B-9C48-AC4FAB9D758A}" srcOrd="0" destOrd="0" parTransId="{736A163F-0D18-42DC-9AB8-7D039F0339B1}" sibTransId="{A828E5AD-8170-422C-80FB-489A5487F260}"/>
    <dgm:cxn modelId="{96B8717E-81B4-46EB-A431-22BEBEE5A5C3}" srcId="{607DCC1F-D126-443B-AC00-2D56D6742548}" destId="{E704ED79-1D4E-4F7B-8E88-C5AD27840B40}" srcOrd="1" destOrd="0" parTransId="{89D93B97-AD85-4246-9B9D-B5BDB290DACE}" sibTransId="{2E0FB266-8684-4B9C-9F5F-5F2DD54B7D50}"/>
    <dgm:cxn modelId="{4594376C-AA1A-4635-BC45-D540A3753850}" type="presOf" srcId="{607DCC1F-D126-443B-AC00-2D56D6742548}" destId="{3B0AC483-53E4-42B2-BEDE-6331037D145A}" srcOrd="0" destOrd="0" presId="urn:microsoft.com/office/officeart/2005/8/layout/list1"/>
    <dgm:cxn modelId="{3B4A68D5-54B5-42E8-A5DC-2A257A6DAC76}" type="presParOf" srcId="{3B0AC483-53E4-42B2-BEDE-6331037D145A}" destId="{3559DC92-45AC-419B-B24C-5180D56FFD6D}" srcOrd="0" destOrd="0" presId="urn:microsoft.com/office/officeart/2005/8/layout/list1"/>
    <dgm:cxn modelId="{60C67E34-297D-47DF-8101-9D6AE8E3C1A5}" type="presParOf" srcId="{3559DC92-45AC-419B-B24C-5180D56FFD6D}" destId="{A802971D-830F-49BF-8A38-33CB26752A42}" srcOrd="0" destOrd="0" presId="urn:microsoft.com/office/officeart/2005/8/layout/list1"/>
    <dgm:cxn modelId="{A2A5F258-3136-4D35-BD7C-05606ACA5515}" type="presParOf" srcId="{3559DC92-45AC-419B-B24C-5180D56FFD6D}" destId="{278F1294-A6F2-474C-94D3-B8E4236DA1A6}" srcOrd="1" destOrd="0" presId="urn:microsoft.com/office/officeart/2005/8/layout/list1"/>
    <dgm:cxn modelId="{12E8B4B9-B239-4B76-8A1E-FAF7B8A2FE2C}" type="presParOf" srcId="{3B0AC483-53E4-42B2-BEDE-6331037D145A}" destId="{93D33F49-51D6-4CE9-A615-3EAD18C91D21}" srcOrd="1" destOrd="0" presId="urn:microsoft.com/office/officeart/2005/8/layout/list1"/>
    <dgm:cxn modelId="{8CE9A9C1-2135-4887-8D52-52063BDBB66C}" type="presParOf" srcId="{3B0AC483-53E4-42B2-BEDE-6331037D145A}" destId="{14939611-AC7F-4003-AB19-D9EA1158239D}" srcOrd="2" destOrd="0" presId="urn:microsoft.com/office/officeart/2005/8/layout/list1"/>
    <dgm:cxn modelId="{F31C88A8-0177-4250-ACF6-7486618BB91F}" type="presParOf" srcId="{3B0AC483-53E4-42B2-BEDE-6331037D145A}" destId="{BD186084-C2C2-461D-9922-D56C2354E3FD}" srcOrd="3" destOrd="0" presId="urn:microsoft.com/office/officeart/2005/8/layout/list1"/>
    <dgm:cxn modelId="{39F5186C-DC4F-468A-8FDF-10B15B3F8A13}" type="presParOf" srcId="{3B0AC483-53E4-42B2-BEDE-6331037D145A}" destId="{B1ECC806-ED6A-4BA7-9259-DF79E501639E}" srcOrd="4" destOrd="0" presId="urn:microsoft.com/office/officeart/2005/8/layout/list1"/>
    <dgm:cxn modelId="{4EC4AF06-E0AA-4C4A-9147-1505C045075B}" type="presParOf" srcId="{B1ECC806-ED6A-4BA7-9259-DF79E501639E}" destId="{456475D6-1787-4217-B04B-971B4B5FB45B}" srcOrd="0" destOrd="0" presId="urn:microsoft.com/office/officeart/2005/8/layout/list1"/>
    <dgm:cxn modelId="{A74CC68B-C0D5-4751-943A-14FAB111FAB9}" type="presParOf" srcId="{B1ECC806-ED6A-4BA7-9259-DF79E501639E}" destId="{BC6793B1-8388-4C9D-9BF9-6F98EB7B640B}" srcOrd="1" destOrd="0" presId="urn:microsoft.com/office/officeart/2005/8/layout/list1"/>
    <dgm:cxn modelId="{90E952AB-1487-418C-A8E6-121CE98A5F47}" type="presParOf" srcId="{3B0AC483-53E4-42B2-BEDE-6331037D145A}" destId="{5799EAE5-B3D6-476B-938D-990731635EFD}" srcOrd="5" destOrd="0" presId="urn:microsoft.com/office/officeart/2005/8/layout/list1"/>
    <dgm:cxn modelId="{8546ECA3-E59F-4396-9558-59ABD09AB2B5}" type="presParOf" srcId="{3B0AC483-53E4-42B2-BEDE-6331037D145A}" destId="{45940036-E1B8-4B5E-93FE-351F30C9A940}" srcOrd="6" destOrd="0" presId="urn:microsoft.com/office/officeart/2005/8/layout/list1"/>
    <dgm:cxn modelId="{5EB52D95-8C28-4398-B23B-0BCDE37504AB}" type="presParOf" srcId="{3B0AC483-53E4-42B2-BEDE-6331037D145A}" destId="{832D84DF-A0E2-4ED6-A73F-A89BF7438155}" srcOrd="7" destOrd="0" presId="urn:microsoft.com/office/officeart/2005/8/layout/list1"/>
    <dgm:cxn modelId="{DA4328A2-0FF1-4889-8BF0-0CD13FAD4CED}" type="presParOf" srcId="{3B0AC483-53E4-42B2-BEDE-6331037D145A}" destId="{D0BC029E-F2AD-4A03-A504-CCE5E07CF754}" srcOrd="8" destOrd="0" presId="urn:microsoft.com/office/officeart/2005/8/layout/list1"/>
    <dgm:cxn modelId="{6B909D7C-1CAA-43E1-B198-0A7A86AEFF67}" type="presParOf" srcId="{D0BC029E-F2AD-4A03-A504-CCE5E07CF754}" destId="{32E42A35-777D-40C8-B8EB-0430E88D5743}" srcOrd="0" destOrd="0" presId="urn:microsoft.com/office/officeart/2005/8/layout/list1"/>
    <dgm:cxn modelId="{8511DCBD-88F2-4269-AC79-28D11CC15F25}" type="presParOf" srcId="{D0BC029E-F2AD-4A03-A504-CCE5E07CF754}" destId="{C48FE6BF-A427-455F-BB0F-ED2D47133860}" srcOrd="1" destOrd="0" presId="urn:microsoft.com/office/officeart/2005/8/layout/list1"/>
    <dgm:cxn modelId="{6C82F457-52FE-41DE-A2D2-BBAAB8C4E898}" type="presParOf" srcId="{3B0AC483-53E4-42B2-BEDE-6331037D145A}" destId="{6C447610-1B00-4EC7-A757-7D19F02D67C0}" srcOrd="9" destOrd="0" presId="urn:microsoft.com/office/officeart/2005/8/layout/list1"/>
    <dgm:cxn modelId="{9DCF5C74-04C8-4592-887F-949B530BBD3E}" type="presParOf" srcId="{3B0AC483-53E4-42B2-BEDE-6331037D145A}" destId="{101A8435-E1F6-4761-A82A-A5E73EDACD6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39611-AC7F-4003-AB19-D9EA1158239D}">
      <dsp:nvSpPr>
        <dsp:cNvPr id="0" name=""/>
        <dsp:cNvSpPr/>
      </dsp:nvSpPr>
      <dsp:spPr>
        <a:xfrm>
          <a:off x="0" y="506528"/>
          <a:ext cx="10233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F1294-A6F2-474C-94D3-B8E4236DA1A6}">
      <dsp:nvSpPr>
        <dsp:cNvPr id="0" name=""/>
        <dsp:cNvSpPr/>
      </dsp:nvSpPr>
      <dsp:spPr>
        <a:xfrm>
          <a:off x="511651" y="19448"/>
          <a:ext cx="7163117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49" tIns="0" rIns="270749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Pre- Production 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                    Define goals for project</a:t>
          </a:r>
          <a:endParaRPr lang="en-US" sz="1800" i="1" kern="1200" dirty="0"/>
        </a:p>
      </dsp:txBody>
      <dsp:txXfrm>
        <a:off x="559206" y="67003"/>
        <a:ext cx="7068007" cy="879050"/>
      </dsp:txXfrm>
    </dsp:sp>
    <dsp:sp modelId="{45940036-E1B8-4B5E-93FE-351F30C9A940}">
      <dsp:nvSpPr>
        <dsp:cNvPr id="0" name=""/>
        <dsp:cNvSpPr/>
      </dsp:nvSpPr>
      <dsp:spPr>
        <a:xfrm>
          <a:off x="0" y="2003409"/>
          <a:ext cx="10233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793B1-8388-4C9D-9BF9-6F98EB7B640B}">
      <dsp:nvSpPr>
        <dsp:cNvPr id="0" name=""/>
        <dsp:cNvSpPr/>
      </dsp:nvSpPr>
      <dsp:spPr>
        <a:xfrm>
          <a:off x="511651" y="1516329"/>
          <a:ext cx="7163117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49" tIns="0" rIns="270749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Production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i="1" kern="1200" dirty="0" smtClean="0"/>
            <a:t>                  Use hardware to collect audio / video </a:t>
          </a:r>
          <a:endParaRPr lang="en-US" sz="1800" kern="1200" dirty="0"/>
        </a:p>
      </dsp:txBody>
      <dsp:txXfrm>
        <a:off x="559206" y="1563884"/>
        <a:ext cx="7068007" cy="879050"/>
      </dsp:txXfrm>
    </dsp:sp>
    <dsp:sp modelId="{101A8435-E1F6-4761-A82A-A5E73EDACD6F}">
      <dsp:nvSpPr>
        <dsp:cNvPr id="0" name=""/>
        <dsp:cNvSpPr/>
      </dsp:nvSpPr>
      <dsp:spPr>
        <a:xfrm>
          <a:off x="0" y="3500289"/>
          <a:ext cx="10233025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FE6BF-A427-455F-BB0F-ED2D47133860}">
      <dsp:nvSpPr>
        <dsp:cNvPr id="0" name=""/>
        <dsp:cNvSpPr/>
      </dsp:nvSpPr>
      <dsp:spPr>
        <a:xfrm>
          <a:off x="511651" y="3013209"/>
          <a:ext cx="7163117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49" tIns="0" rIns="270749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Post-Production</a:t>
          </a:r>
        </a:p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u="none" kern="1200" dirty="0" smtClean="0"/>
            <a:t> </a:t>
          </a:r>
          <a:r>
            <a:rPr lang="en-US" sz="1800" i="1" u="none" kern="1200" dirty="0" smtClean="0"/>
            <a:t>Edit media captured to convey the intended message to the audience</a:t>
          </a:r>
          <a:endParaRPr lang="en-US" sz="1800" u="none" kern="1200" dirty="0"/>
        </a:p>
      </dsp:txBody>
      <dsp:txXfrm>
        <a:off x="559206" y="3060764"/>
        <a:ext cx="7068007" cy="879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72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3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96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661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05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39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5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0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84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1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5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1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731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Digital Audio &amp; Video </a:t>
            </a:r>
            <a:br>
              <a:rPr lang="en-US" sz="5400" dirty="0" smtClean="0"/>
            </a:br>
            <a:r>
              <a:rPr lang="en-US" sz="5400" dirty="0" smtClean="0"/>
              <a:t>Production, Software, &amp; Hardware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246140"/>
            <a:ext cx="9144000" cy="754025"/>
          </a:xfrm>
        </p:spPr>
        <p:txBody>
          <a:bodyPr/>
          <a:lstStyle/>
          <a:p>
            <a:r>
              <a:rPr lang="en-US" dirty="0" smtClean="0"/>
              <a:t>Objectives 105.02 &amp; 106.02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37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4" y="1690688"/>
            <a:ext cx="11672046" cy="230757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Frame Composition Terms:</a:t>
            </a:r>
          </a:p>
          <a:p>
            <a:pPr lvl="1"/>
            <a:r>
              <a:rPr lang="en-US" dirty="0" smtClean="0"/>
              <a:t>Wide Shot</a:t>
            </a:r>
            <a:r>
              <a:rPr lang="en-US" dirty="0"/>
              <a:t> </a:t>
            </a:r>
            <a:r>
              <a:rPr lang="en-US" dirty="0" smtClean="0"/>
              <a:t>– shows subject and location / environment in its entirety</a:t>
            </a:r>
          </a:p>
          <a:p>
            <a:pPr lvl="1"/>
            <a:r>
              <a:rPr lang="en-US" dirty="0" smtClean="0"/>
              <a:t>Medium Shot – shows a part of the subject with more detail while still giving impression of the location </a:t>
            </a:r>
          </a:p>
          <a:p>
            <a:pPr lvl="1"/>
            <a:r>
              <a:rPr lang="en-US" dirty="0"/>
              <a:t>Close-Up Shot – shows a particular part of a subject with more </a:t>
            </a:r>
            <a:r>
              <a:rPr lang="en-US" dirty="0" smtClean="0"/>
              <a:t>detail; framing </a:t>
            </a:r>
            <a:r>
              <a:rPr lang="en-US" dirty="0"/>
              <a:t>a subject from the shoulders up </a:t>
            </a:r>
          </a:p>
          <a:p>
            <a:pPr lvl="1"/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50" y="4122933"/>
            <a:ext cx="3608294" cy="24017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43" t="11974" r="51452" b="24991"/>
          <a:stretch/>
        </p:blipFill>
        <p:spPr>
          <a:xfrm>
            <a:off x="5702352" y="4122934"/>
            <a:ext cx="2147047" cy="2401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1" t="14327" r="62032" b="58980"/>
          <a:stretch/>
        </p:blipFill>
        <p:spPr>
          <a:xfrm>
            <a:off x="9105257" y="4122934"/>
            <a:ext cx="2147047" cy="240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92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976" y="1690688"/>
            <a:ext cx="7055812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Frame Composition Terms:</a:t>
            </a:r>
          </a:p>
          <a:p>
            <a:pPr lvl="1"/>
            <a:r>
              <a:rPr lang="en-US" sz="2800" dirty="0" smtClean="0"/>
              <a:t>High Angle Shot – when the camera location is above normal eye-level compared to the subject; </a:t>
            </a:r>
          </a:p>
          <a:p>
            <a:pPr lvl="2"/>
            <a:r>
              <a:rPr lang="en-US" sz="2800" dirty="0"/>
              <a:t>M</a:t>
            </a:r>
            <a:r>
              <a:rPr lang="en-US" sz="2800" dirty="0" smtClean="0"/>
              <a:t>akes subject appear small, weak, inferior, or scared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Low Angle Shot – when the camera location is below normal eye-level view</a:t>
            </a:r>
          </a:p>
          <a:p>
            <a:pPr lvl="2"/>
            <a:r>
              <a:rPr lang="en-US" sz="2800" dirty="0" smtClean="0"/>
              <a:t>Makes subject appear tall, powerful, dominating, or scary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788" y="696071"/>
            <a:ext cx="3680012" cy="553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60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Camera Movements:</a:t>
            </a:r>
          </a:p>
          <a:p>
            <a:pPr lvl="1"/>
            <a:r>
              <a:rPr lang="en-US" sz="3600" dirty="0" smtClean="0"/>
              <a:t>Zoom – make subject appear closer or further away</a:t>
            </a:r>
          </a:p>
          <a:p>
            <a:pPr lvl="1"/>
            <a:r>
              <a:rPr lang="en-US" sz="3600" dirty="0" smtClean="0"/>
              <a:t>Pan – horizontally pivoting the camera left or right; physical location does not change</a:t>
            </a:r>
          </a:p>
          <a:p>
            <a:pPr lvl="1"/>
            <a:r>
              <a:rPr lang="en-US" sz="3600" dirty="0" smtClean="0"/>
              <a:t>Tilt – vertically pivoting the camera up or down; physical location of the camera does not change</a:t>
            </a:r>
          </a:p>
        </p:txBody>
      </p:sp>
    </p:spTree>
    <p:extLst>
      <p:ext uri="{BB962C8B-B14F-4D97-AF65-F5344CB8AC3E}">
        <p14:creationId xmlns:p14="http://schemas.microsoft.com/office/powerpoint/2010/main" val="2872851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Camera Movements:</a:t>
            </a:r>
          </a:p>
          <a:p>
            <a:pPr lvl="1"/>
            <a:r>
              <a:rPr lang="en-US" sz="3600" dirty="0" smtClean="0"/>
              <a:t>Dolly – camera physically moves toward or away from the subject to make the subject appear closer or further away</a:t>
            </a:r>
          </a:p>
          <a:p>
            <a:pPr lvl="1"/>
            <a:r>
              <a:rPr lang="en-US" sz="3600" dirty="0" smtClean="0"/>
              <a:t>Truck – camera physically move horizontally (left to right)</a:t>
            </a:r>
          </a:p>
          <a:p>
            <a:pPr lvl="1"/>
            <a:r>
              <a:rPr lang="en-US" sz="3600" dirty="0" smtClean="0"/>
              <a:t>Crane - </a:t>
            </a:r>
            <a:r>
              <a:rPr lang="en-US" sz="3600" dirty="0"/>
              <a:t>camera physically move horizontally </a:t>
            </a:r>
            <a:r>
              <a:rPr lang="en-US" sz="3600" dirty="0" smtClean="0"/>
              <a:t>(up or down)</a:t>
            </a:r>
            <a:endParaRPr lang="en-US" sz="3600" dirty="0"/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8035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Camera Operation Terms:</a:t>
            </a:r>
          </a:p>
          <a:p>
            <a:pPr lvl="1"/>
            <a:r>
              <a:rPr lang="en-US" sz="3200" dirty="0" smtClean="0"/>
              <a:t>Focus – adjusting the camera lens to make the picture look more clear and less blurry</a:t>
            </a:r>
          </a:p>
          <a:p>
            <a:pPr lvl="1"/>
            <a:r>
              <a:rPr lang="en-US" sz="3200" dirty="0" smtClean="0"/>
              <a:t>White Balance – adjusting the camera’s color setting to match true while; results in all other colors becoming balanced</a:t>
            </a:r>
          </a:p>
          <a:p>
            <a:pPr lvl="1"/>
            <a:r>
              <a:rPr lang="en-US" sz="3200" dirty="0" smtClean="0"/>
              <a:t>Iris – adjust the camera’s lens settings to allow the appropriate amount of  flight into the camera</a:t>
            </a:r>
          </a:p>
        </p:txBody>
      </p:sp>
    </p:spTree>
    <p:extLst>
      <p:ext uri="{BB962C8B-B14F-4D97-AF65-F5344CB8AC3E}">
        <p14:creationId xmlns:p14="http://schemas.microsoft.com/office/powerpoint/2010/main" val="125203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Import media captured</a:t>
            </a:r>
          </a:p>
          <a:p>
            <a:r>
              <a:rPr lang="en-US" sz="4000" dirty="0" smtClean="0"/>
              <a:t>Edit and assemble video clips</a:t>
            </a:r>
          </a:p>
          <a:p>
            <a:r>
              <a:rPr lang="en-US" sz="4000" dirty="0" smtClean="0"/>
              <a:t>Adjust audio levels, titles, add transitions, effects, cropping, kerning (zoom), etc.</a:t>
            </a:r>
          </a:p>
          <a:p>
            <a:r>
              <a:rPr lang="en-US" sz="4000" dirty="0" smtClean="0"/>
              <a:t>Export finished file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37046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Editing Terms:</a:t>
            </a:r>
          </a:p>
          <a:p>
            <a:pPr lvl="1"/>
            <a:r>
              <a:rPr lang="en-US" sz="3200" dirty="0" smtClean="0"/>
              <a:t>Clip – section of recorded sound used to create an audio production </a:t>
            </a:r>
          </a:p>
          <a:p>
            <a:pPr lvl="1"/>
            <a:r>
              <a:rPr lang="en-US" sz="3200" dirty="0" smtClean="0"/>
              <a:t>Trim / Splice or Split – rid media of unwanted portions; separate unwanted content from wanted content then delete unwanted content</a:t>
            </a:r>
          </a:p>
        </p:txBody>
      </p:sp>
    </p:spTree>
    <p:extLst>
      <p:ext uri="{BB962C8B-B14F-4D97-AF65-F5344CB8AC3E}">
        <p14:creationId xmlns:p14="http://schemas.microsoft.com/office/powerpoint/2010/main" val="3308021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Editing Terms:</a:t>
            </a:r>
          </a:p>
          <a:p>
            <a:pPr lvl="1"/>
            <a:r>
              <a:rPr lang="en-US" sz="3200" dirty="0" smtClean="0"/>
              <a:t>Fade – gradual change of volume used to change between clips and audio</a:t>
            </a:r>
          </a:p>
          <a:p>
            <a:pPr lvl="2"/>
            <a:r>
              <a:rPr lang="en-US" sz="2800" dirty="0" smtClean="0"/>
              <a:t>(Audio) Fade In and Fade Out:  gradually increasing or decreasing the volume of a clip</a:t>
            </a:r>
          </a:p>
          <a:p>
            <a:pPr lvl="2"/>
            <a:r>
              <a:rPr lang="en-US" sz="2800" dirty="0" smtClean="0"/>
              <a:t>(Video</a:t>
            </a:r>
            <a:r>
              <a:rPr lang="en-US" sz="2800" dirty="0"/>
              <a:t>) Fade In and Fade Out:  </a:t>
            </a:r>
            <a:r>
              <a:rPr lang="en-US" sz="2800" dirty="0" smtClean="0"/>
              <a:t>gradually turn from black to the video clip being shown or gradually turning from the video clip into black </a:t>
            </a:r>
          </a:p>
          <a:p>
            <a:pPr lvl="2"/>
            <a:r>
              <a:rPr lang="en-US" sz="2800" dirty="0" smtClean="0"/>
              <a:t>Crossfade: gradual transition from one clip (audio or video) to another </a:t>
            </a:r>
          </a:p>
        </p:txBody>
      </p:sp>
    </p:spTree>
    <p:extLst>
      <p:ext uri="{BB962C8B-B14F-4D97-AF65-F5344CB8AC3E}">
        <p14:creationId xmlns:p14="http://schemas.microsoft.com/office/powerpoint/2010/main" val="1099292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Editing Terms:</a:t>
            </a:r>
          </a:p>
          <a:p>
            <a:pPr lvl="1"/>
            <a:r>
              <a:rPr lang="en-US" sz="3200" dirty="0" smtClean="0"/>
              <a:t>Adjusting Track Levels – increasing / decreasing the volume of individual tracks to ensure all audible and blend well together</a:t>
            </a:r>
          </a:p>
          <a:p>
            <a:pPr lvl="1"/>
            <a:r>
              <a:rPr lang="en-US" sz="3200" dirty="0" smtClean="0"/>
              <a:t>Loop – used to make particular section of audio or video repeat</a:t>
            </a:r>
          </a:p>
          <a:p>
            <a:pPr lvl="1"/>
            <a:r>
              <a:rPr lang="en-US" sz="3200" dirty="0" smtClean="0"/>
              <a:t>Audio Effects – adjustments to audio clips used to change the original sound in order to reach the desired outcome</a:t>
            </a:r>
          </a:p>
          <a:p>
            <a:pPr lvl="1"/>
            <a:r>
              <a:rPr lang="en-US" sz="3200" dirty="0" smtClean="0"/>
              <a:t>Video Effects – adjustments or overlays / filters added to already recorded video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90199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Editing Terms:</a:t>
            </a:r>
          </a:p>
          <a:p>
            <a:pPr lvl="1"/>
            <a:r>
              <a:rPr lang="en-US" sz="3200" dirty="0" smtClean="0"/>
              <a:t>Background Audio – music and/or sound used together with a voiceover (usually at a lower volume) to add interest and depth to an audio production </a:t>
            </a:r>
          </a:p>
          <a:p>
            <a:pPr lvl="1"/>
            <a:r>
              <a:rPr lang="en-US" sz="3200" dirty="0" smtClean="0"/>
              <a:t>Voiceover – a voice recording used to convey a message to the audience; can be playing over a video (Ex: narrator telling a story)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1941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Three Phases for Producing Digital Audio and Video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941729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890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Specific Output File Requirements / Restrictions</a:t>
            </a:r>
          </a:p>
          <a:p>
            <a:pPr lvl="1"/>
            <a:r>
              <a:rPr lang="en-US" sz="4400" dirty="0" smtClean="0"/>
              <a:t>Primary use of video / audio</a:t>
            </a:r>
          </a:p>
          <a:p>
            <a:pPr lvl="1"/>
            <a:r>
              <a:rPr lang="en-US" sz="4400" dirty="0" smtClean="0"/>
              <a:t>File size requirements</a:t>
            </a:r>
          </a:p>
          <a:p>
            <a:pPr lvl="1"/>
            <a:r>
              <a:rPr lang="en-US" sz="4400" dirty="0" smtClean="0"/>
              <a:t>File format requirements </a:t>
            </a:r>
          </a:p>
        </p:txBody>
      </p:sp>
    </p:spTree>
    <p:extLst>
      <p:ext uri="{BB962C8B-B14F-4D97-AF65-F5344CB8AC3E}">
        <p14:creationId xmlns:p14="http://schemas.microsoft.com/office/powerpoint/2010/main" val="3909037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Common Audio File Formats:</a:t>
            </a:r>
          </a:p>
          <a:p>
            <a:pPr lvl="1"/>
            <a:r>
              <a:rPr lang="en-US" sz="3200" dirty="0" smtClean="0"/>
              <a:t>.MP3 </a:t>
            </a:r>
          </a:p>
          <a:p>
            <a:pPr lvl="2"/>
            <a:r>
              <a:rPr lang="en-US" sz="2800" dirty="0" smtClean="0"/>
              <a:t>Most popular</a:t>
            </a:r>
          </a:p>
          <a:p>
            <a:pPr lvl="2"/>
            <a:r>
              <a:rPr lang="en-US" sz="2800" dirty="0" smtClean="0"/>
              <a:t>Standard for downloading / storing music files</a:t>
            </a:r>
          </a:p>
          <a:p>
            <a:pPr lvl="2"/>
            <a:r>
              <a:rPr lang="en-US" sz="2800" dirty="0" smtClean="0"/>
              <a:t>Commonly used for streaming over the Internet </a:t>
            </a:r>
          </a:p>
          <a:p>
            <a:pPr lvl="1"/>
            <a:r>
              <a:rPr lang="en-US" sz="3200" dirty="0" smtClean="0"/>
              <a:t>.WAV</a:t>
            </a:r>
          </a:p>
          <a:p>
            <a:pPr lvl="2"/>
            <a:r>
              <a:rPr lang="en-US" sz="2800" dirty="0" smtClean="0"/>
              <a:t>Standard file format for PCs</a:t>
            </a:r>
          </a:p>
          <a:p>
            <a:pPr lvl="2"/>
            <a:r>
              <a:rPr lang="en-US" sz="2800" dirty="0" smtClean="0"/>
              <a:t>Native sound format within the Windows environment </a:t>
            </a:r>
          </a:p>
          <a:p>
            <a:pPr lvl="1"/>
            <a:r>
              <a:rPr lang="en-US" sz="3200" dirty="0" smtClean="0"/>
              <a:t>.WMA</a:t>
            </a:r>
          </a:p>
          <a:p>
            <a:pPr lvl="2"/>
            <a:r>
              <a:rPr lang="en-US" sz="2800" dirty="0" smtClean="0"/>
              <a:t>Uses Windows Media Player for audio playback</a:t>
            </a:r>
          </a:p>
          <a:p>
            <a:pPr lvl="2"/>
            <a:r>
              <a:rPr lang="en-US" sz="2800" dirty="0" smtClean="0"/>
              <a:t>Microsoft format used for streaming audio files</a:t>
            </a:r>
          </a:p>
        </p:txBody>
      </p:sp>
    </p:spTree>
    <p:extLst>
      <p:ext uri="{BB962C8B-B14F-4D97-AF65-F5344CB8AC3E}">
        <p14:creationId xmlns:p14="http://schemas.microsoft.com/office/powerpoint/2010/main" val="3804910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Common Audio File Formats:</a:t>
            </a:r>
          </a:p>
          <a:p>
            <a:pPr lvl="1"/>
            <a:r>
              <a:rPr lang="en-US" sz="2800" dirty="0" smtClean="0"/>
              <a:t>.MIDI </a:t>
            </a:r>
          </a:p>
          <a:p>
            <a:pPr lvl="2"/>
            <a:r>
              <a:rPr lang="en-US" sz="2800" dirty="0"/>
              <a:t>Musical Instrument Digital Interface</a:t>
            </a:r>
          </a:p>
          <a:p>
            <a:pPr lvl="2"/>
            <a:r>
              <a:rPr lang="en-US" sz="2800" dirty="0"/>
              <a:t>Standard file format used by digital instruments</a:t>
            </a:r>
          </a:p>
          <a:p>
            <a:pPr lvl="2"/>
            <a:r>
              <a:rPr lang="en-US" sz="2800" dirty="0"/>
              <a:t>Contains information about musical </a:t>
            </a:r>
            <a:r>
              <a:rPr lang="en-US" sz="2800" dirty="0" smtClean="0"/>
              <a:t>notes</a:t>
            </a:r>
          </a:p>
          <a:p>
            <a:pPr lvl="1"/>
            <a:r>
              <a:rPr lang="en-US" sz="2800" dirty="0" smtClean="0"/>
              <a:t>.AAC/.M4A</a:t>
            </a:r>
          </a:p>
          <a:p>
            <a:pPr lvl="2"/>
            <a:r>
              <a:rPr lang="en-US" sz="2800" dirty="0" smtClean="0"/>
              <a:t>Standard file format for Apple computers</a:t>
            </a:r>
          </a:p>
          <a:p>
            <a:pPr lvl="2"/>
            <a:r>
              <a:rPr lang="en-US" sz="2800" dirty="0" smtClean="0"/>
              <a:t>Higher quality sound than .MP3</a:t>
            </a:r>
          </a:p>
          <a:p>
            <a:pPr lvl="2"/>
            <a:r>
              <a:rPr lang="en-US" sz="2800" dirty="0" smtClean="0"/>
              <a:t>Standard file format used by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210693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Common Video File Formats:</a:t>
            </a:r>
          </a:p>
          <a:p>
            <a:pPr lvl="1"/>
            <a:r>
              <a:rPr lang="en-US" sz="2800" dirty="0" smtClean="0"/>
              <a:t>.MOV</a:t>
            </a:r>
          </a:p>
          <a:p>
            <a:pPr lvl="2"/>
            <a:r>
              <a:rPr lang="en-US" sz="2800" dirty="0" smtClean="0"/>
              <a:t>Uses the </a:t>
            </a:r>
            <a:r>
              <a:rPr lang="en-US" sz="2800" dirty="0" err="1" smtClean="0"/>
              <a:t>Quicktime</a:t>
            </a:r>
            <a:r>
              <a:rPr lang="en-US" sz="2800" dirty="0" smtClean="0"/>
              <a:t> player for video playback</a:t>
            </a:r>
          </a:p>
          <a:p>
            <a:pPr lvl="2"/>
            <a:r>
              <a:rPr lang="en-US" sz="2800" dirty="0" smtClean="0"/>
              <a:t>Standard video format for Apple computers</a:t>
            </a:r>
          </a:p>
          <a:p>
            <a:pPr lvl="1"/>
            <a:r>
              <a:rPr lang="en-US" sz="2800" dirty="0" smtClean="0"/>
              <a:t>.AVI</a:t>
            </a:r>
          </a:p>
          <a:p>
            <a:pPr lvl="2"/>
            <a:r>
              <a:rPr lang="en-US" sz="2800" dirty="0" smtClean="0"/>
              <a:t>Standard video format for Microsoft PCs</a:t>
            </a:r>
          </a:p>
          <a:p>
            <a:pPr lvl="1"/>
            <a:r>
              <a:rPr lang="en-US" sz="2800" dirty="0" smtClean="0"/>
              <a:t>.WMV</a:t>
            </a:r>
          </a:p>
          <a:p>
            <a:pPr lvl="2"/>
            <a:r>
              <a:rPr lang="en-US" sz="2800" dirty="0" smtClean="0"/>
              <a:t>Uses the Windows Media Player for video playback</a:t>
            </a:r>
          </a:p>
          <a:p>
            <a:pPr lvl="2"/>
            <a:r>
              <a:rPr lang="en-US" sz="2800" dirty="0" smtClean="0"/>
              <a:t>Microsoft file format used for streaming on the Internet</a:t>
            </a:r>
          </a:p>
        </p:txBody>
      </p:sp>
    </p:spTree>
    <p:extLst>
      <p:ext uri="{BB962C8B-B14F-4D97-AF65-F5344CB8AC3E}">
        <p14:creationId xmlns:p14="http://schemas.microsoft.com/office/powerpoint/2010/main" val="1647552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976812"/>
          </a:xfrm>
        </p:spPr>
        <p:txBody>
          <a:bodyPr>
            <a:normAutofit/>
          </a:bodyPr>
          <a:lstStyle/>
          <a:p>
            <a:r>
              <a:rPr lang="en-US" dirty="0" smtClean="0"/>
              <a:t>Common Video File Formats:</a:t>
            </a:r>
          </a:p>
          <a:p>
            <a:pPr lvl="1"/>
            <a:r>
              <a:rPr lang="en-US" sz="2800" dirty="0" smtClean="0"/>
              <a:t>.FLV</a:t>
            </a:r>
          </a:p>
          <a:p>
            <a:pPr lvl="2"/>
            <a:r>
              <a:rPr lang="en-US" sz="2800" dirty="0" smtClean="0"/>
              <a:t>Uses the Adobe Flash Player for video playback</a:t>
            </a:r>
          </a:p>
          <a:p>
            <a:pPr lvl="2"/>
            <a:r>
              <a:rPr lang="en-US" sz="2800" dirty="0" smtClean="0"/>
              <a:t>Commonly used for embedding videos on the Internet</a:t>
            </a:r>
          </a:p>
          <a:p>
            <a:pPr lvl="1"/>
            <a:r>
              <a:rPr lang="en-US" sz="2800" dirty="0" smtClean="0"/>
              <a:t>MPEG-2</a:t>
            </a:r>
          </a:p>
          <a:p>
            <a:pPr lvl="2"/>
            <a:r>
              <a:rPr lang="en-US" sz="2800" dirty="0" smtClean="0"/>
              <a:t>Format used for DVDs</a:t>
            </a:r>
          </a:p>
          <a:p>
            <a:pPr lvl="1"/>
            <a:r>
              <a:rPr lang="en-US" sz="2800" dirty="0" smtClean="0"/>
              <a:t>MPEG-4</a:t>
            </a:r>
          </a:p>
          <a:p>
            <a:pPr lvl="2"/>
            <a:r>
              <a:rPr lang="en-US" sz="2800" dirty="0" smtClean="0"/>
              <a:t>Format used for Blu-Ray Discs (better quality than MPEG-2)</a:t>
            </a:r>
          </a:p>
          <a:p>
            <a:pPr lvl="2"/>
            <a:r>
              <a:rPr lang="en-US" sz="2800" dirty="0" smtClean="0"/>
              <a:t>Standard for streaming videos over the Internet</a:t>
            </a:r>
          </a:p>
        </p:txBody>
      </p:sp>
    </p:spTree>
    <p:extLst>
      <p:ext uri="{BB962C8B-B14F-4D97-AF65-F5344CB8AC3E}">
        <p14:creationId xmlns:p14="http://schemas.microsoft.com/office/powerpoint/2010/main" val="283306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Determine purpose</a:t>
            </a:r>
          </a:p>
          <a:p>
            <a:r>
              <a:rPr lang="en-US" sz="4000" dirty="0" smtClean="0"/>
              <a:t>Define target audience</a:t>
            </a:r>
          </a:p>
          <a:p>
            <a:r>
              <a:rPr lang="en-US" sz="4000" dirty="0" smtClean="0"/>
              <a:t>Audio: write a script that conveys intended message</a:t>
            </a:r>
          </a:p>
          <a:p>
            <a:r>
              <a:rPr lang="en-US" sz="4000" dirty="0" smtClean="0"/>
              <a:t>Video: Use a </a:t>
            </a:r>
            <a:r>
              <a:rPr lang="en-US" sz="4000" b="1" dirty="0" smtClean="0"/>
              <a:t>storyboard</a:t>
            </a:r>
            <a:r>
              <a:rPr lang="en-US" sz="4000" dirty="0" smtClean="0"/>
              <a:t> to determine sequence of events, </a:t>
            </a:r>
            <a:r>
              <a:rPr lang="en-US" sz="4000" i="1" dirty="0" smtClean="0"/>
              <a:t>then</a:t>
            </a:r>
            <a:r>
              <a:rPr lang="en-US" sz="4000" dirty="0" smtClean="0"/>
              <a:t> write a script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3065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Determine </a:t>
            </a:r>
            <a:r>
              <a:rPr lang="en-US" sz="4000" dirty="0"/>
              <a:t>h</a:t>
            </a:r>
            <a:r>
              <a:rPr lang="en-US" sz="4000" dirty="0" smtClean="0"/>
              <a:t>ardware needs:</a:t>
            </a:r>
          </a:p>
          <a:p>
            <a:pPr lvl="1"/>
            <a:r>
              <a:rPr lang="en-US" sz="3600" dirty="0" smtClean="0"/>
              <a:t>Computer </a:t>
            </a:r>
          </a:p>
          <a:p>
            <a:pPr lvl="1"/>
            <a:r>
              <a:rPr lang="en-US" sz="3600" dirty="0" smtClean="0"/>
              <a:t>Microphone / video camera(s)</a:t>
            </a:r>
          </a:p>
          <a:p>
            <a:pPr lvl="1"/>
            <a:r>
              <a:rPr lang="en-US" sz="3600" dirty="0" smtClean="0"/>
              <a:t>Tripod</a:t>
            </a:r>
          </a:p>
          <a:p>
            <a:pPr lvl="1"/>
            <a:r>
              <a:rPr lang="en-US" sz="3600" dirty="0" smtClean="0"/>
              <a:t>Lighting (if necessary)</a:t>
            </a:r>
          </a:p>
          <a:p>
            <a:pPr lvl="1"/>
            <a:r>
              <a:rPr lang="en-US" sz="3600" dirty="0" smtClean="0"/>
              <a:t>Props?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273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Determine software needs:</a:t>
            </a:r>
          </a:p>
          <a:p>
            <a:pPr lvl="1"/>
            <a:r>
              <a:rPr lang="en-US" sz="3600" dirty="0" smtClean="0"/>
              <a:t>Editing software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06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Setup equipment (tripods, camera, lighting, etc.)</a:t>
            </a:r>
          </a:p>
          <a:p>
            <a:r>
              <a:rPr lang="en-US" sz="4000" dirty="0" smtClean="0"/>
              <a:t>Record media needed</a:t>
            </a:r>
          </a:p>
          <a:p>
            <a:r>
              <a:rPr lang="en-US" sz="4000" dirty="0" smtClean="0"/>
              <a:t>Save media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636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Audio Recording Terms:</a:t>
            </a:r>
          </a:p>
          <a:p>
            <a:pPr lvl="1"/>
            <a:r>
              <a:rPr lang="en-US" sz="3200" dirty="0" smtClean="0"/>
              <a:t>Track – separate layers of audio used to record sources individually </a:t>
            </a:r>
          </a:p>
          <a:p>
            <a:pPr lvl="1"/>
            <a:r>
              <a:rPr lang="en-US" sz="3200" dirty="0" smtClean="0"/>
              <a:t>V.U. Meter (Volume Units Meter) – visual representation of the audio volume level; used to ensure all audio clips recorded are at the same level and not too loud</a:t>
            </a:r>
          </a:p>
          <a:p>
            <a:pPr lvl="1"/>
            <a:r>
              <a:rPr lang="en-US" sz="3200" dirty="0" smtClean="0"/>
              <a:t>Master Level – used to control the overall output volume of an audio recording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655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Audio Recording Terms:</a:t>
            </a:r>
          </a:p>
          <a:p>
            <a:pPr lvl="1"/>
            <a:r>
              <a:rPr lang="en-US" sz="3200" dirty="0" smtClean="0"/>
              <a:t>Audio Panning – when audio is recorded through separate channels (left or right)</a:t>
            </a:r>
          </a:p>
          <a:p>
            <a:pPr lvl="1"/>
            <a:r>
              <a:rPr lang="en-US" sz="3200" dirty="0" smtClean="0"/>
              <a:t>Over-Modulation – sound interference that occurs during recording when audio levels are high and causes the signal to distort or lose clarity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232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</a:t>
            </a:r>
            <a:r>
              <a:rPr lang="en-US" sz="3600" i="1" dirty="0" smtClean="0"/>
              <a:t>(continued)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Frame Composition Terms:</a:t>
            </a:r>
          </a:p>
          <a:p>
            <a:pPr lvl="1"/>
            <a:r>
              <a:rPr lang="en-US" sz="3600" dirty="0" smtClean="0"/>
              <a:t>Rule of Thirds – mentally dividing the frame into 3rds both horizontally and vertically </a:t>
            </a:r>
          </a:p>
        </p:txBody>
      </p:sp>
      <p:pic>
        <p:nvPicPr>
          <p:cNvPr id="1026" name="Picture 2" descr="https://dailypost.files.wordpress.com/2014/02/rule-of-thirds.jpg?w=64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5" b="7613"/>
          <a:stretch/>
        </p:blipFill>
        <p:spPr bwMode="auto">
          <a:xfrm>
            <a:off x="1677146" y="3574864"/>
            <a:ext cx="9259795" cy="287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2902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57</TotalTime>
  <Words>1053</Words>
  <Application>Microsoft Office PowerPoint</Application>
  <PresentationFormat>Widescreen</PresentationFormat>
  <Paragraphs>139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Corbel</vt:lpstr>
      <vt:lpstr>Depth</vt:lpstr>
      <vt:lpstr>Digital Audio &amp; Video  Production, Software, &amp; Hardware </vt:lpstr>
      <vt:lpstr>Three Phases for Producing Digital Audio and Video</vt:lpstr>
      <vt:lpstr>Pre-Production </vt:lpstr>
      <vt:lpstr>Pre-Production (continued)</vt:lpstr>
      <vt:lpstr>Pre-Production (continued)</vt:lpstr>
      <vt:lpstr>Production </vt:lpstr>
      <vt:lpstr>Production (continued)</vt:lpstr>
      <vt:lpstr>Production (continued)</vt:lpstr>
      <vt:lpstr>Production (continued)</vt:lpstr>
      <vt:lpstr>Production (continued)</vt:lpstr>
      <vt:lpstr>Production (continued)</vt:lpstr>
      <vt:lpstr>Production (continued)</vt:lpstr>
      <vt:lpstr>Production (continued)</vt:lpstr>
      <vt:lpstr>Production (continued)</vt:lpstr>
      <vt:lpstr>Post-Production </vt:lpstr>
      <vt:lpstr>Post-Production (continued)</vt:lpstr>
      <vt:lpstr>Post-Production (continued)</vt:lpstr>
      <vt:lpstr>Post-Production (continued)</vt:lpstr>
      <vt:lpstr>Post-Production (continued)</vt:lpstr>
      <vt:lpstr>Post-Production (continued)</vt:lpstr>
      <vt:lpstr>Post-Production (continued)</vt:lpstr>
      <vt:lpstr>Post-Production (continued)</vt:lpstr>
      <vt:lpstr>Post-Production (continued)</vt:lpstr>
      <vt:lpstr>Post-Production (continued)</vt:lpstr>
    </vt:vector>
  </TitlesOfParts>
  <Company>GCS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Audio &amp; Video  Production, Software, &amp; Hardware</dc:title>
  <dc:creator>Miranda Buchanan</dc:creator>
  <cp:lastModifiedBy>Miranda Buchanan</cp:lastModifiedBy>
  <cp:revision>7</cp:revision>
  <dcterms:created xsi:type="dcterms:W3CDTF">2015-11-12T15:10:01Z</dcterms:created>
  <dcterms:modified xsi:type="dcterms:W3CDTF">2015-11-12T16:07:26Z</dcterms:modified>
</cp:coreProperties>
</file>